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77" r:id="rId2"/>
    <p:sldId id="281" r:id="rId3"/>
    <p:sldId id="288" r:id="rId4"/>
    <p:sldId id="349" r:id="rId5"/>
    <p:sldId id="278" r:id="rId6"/>
    <p:sldId id="350" r:id="rId7"/>
    <p:sldId id="351" r:id="rId8"/>
    <p:sldId id="292" r:id="rId9"/>
    <p:sldId id="331" r:id="rId10"/>
    <p:sldId id="332" r:id="rId11"/>
    <p:sldId id="283" r:id="rId12"/>
    <p:sldId id="284" r:id="rId13"/>
    <p:sldId id="285" r:id="rId14"/>
    <p:sldId id="333" r:id="rId15"/>
    <p:sldId id="290" r:id="rId16"/>
    <p:sldId id="291" r:id="rId17"/>
    <p:sldId id="286" r:id="rId18"/>
    <p:sldId id="334" r:id="rId19"/>
    <p:sldId id="314" r:id="rId20"/>
    <p:sldId id="335" r:id="rId21"/>
    <p:sldId id="312" r:id="rId22"/>
    <p:sldId id="336" r:id="rId23"/>
    <p:sldId id="337" r:id="rId24"/>
    <p:sldId id="310" r:id="rId25"/>
    <p:sldId id="299" r:id="rId26"/>
    <p:sldId id="313" r:id="rId27"/>
    <p:sldId id="338" r:id="rId28"/>
    <p:sldId id="339" r:id="rId29"/>
    <p:sldId id="315" r:id="rId30"/>
    <p:sldId id="301" r:id="rId31"/>
    <p:sldId id="316" r:id="rId32"/>
    <p:sldId id="340" r:id="rId33"/>
    <p:sldId id="341" r:id="rId34"/>
    <p:sldId id="329" r:id="rId35"/>
    <p:sldId id="322" r:id="rId36"/>
    <p:sldId id="317" r:id="rId37"/>
    <p:sldId id="318" r:id="rId38"/>
    <p:sldId id="342" r:id="rId39"/>
    <p:sldId id="343" r:id="rId40"/>
    <p:sldId id="307" r:id="rId41"/>
    <p:sldId id="308" r:id="rId42"/>
    <p:sldId id="320" r:id="rId43"/>
    <p:sldId id="344" r:id="rId44"/>
    <p:sldId id="345" r:id="rId45"/>
    <p:sldId id="323" r:id="rId46"/>
    <p:sldId id="324" r:id="rId47"/>
    <p:sldId id="325" r:id="rId48"/>
    <p:sldId id="321" r:id="rId49"/>
    <p:sldId id="346" r:id="rId50"/>
    <p:sldId id="347" r:id="rId51"/>
    <p:sldId id="326" r:id="rId52"/>
    <p:sldId id="327" r:id="rId53"/>
    <p:sldId id="348" r:id="rId54"/>
    <p:sldId id="330" r:id="rId55"/>
  </p:sldIdLst>
  <p:sldSz cx="10058400" cy="5892800"/>
  <p:notesSz cx="6858000" cy="9144000"/>
  <p:defaultTextStyle>
    <a:defPPr>
      <a:defRPr lang="en-US"/>
    </a:defPPr>
    <a:lvl1pPr marL="0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1pPr>
    <a:lvl2pPr marL="464674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2pPr>
    <a:lvl3pPr marL="929348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3pPr>
    <a:lvl4pPr marL="1394022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4pPr>
    <a:lvl5pPr marL="1858695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5pPr>
    <a:lvl6pPr marL="2323369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6pPr>
    <a:lvl7pPr marL="2788043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7pPr>
    <a:lvl8pPr marL="3252717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8pPr>
    <a:lvl9pPr marL="3717391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153"/>
    <a:srgbClr val="002060"/>
    <a:srgbClr val="FDFDFD"/>
    <a:srgbClr val="F766AE"/>
    <a:srgbClr val="FCBA37"/>
    <a:srgbClr val="FF7127"/>
    <a:srgbClr val="0073EA"/>
    <a:srgbClr val="BAEFFF"/>
    <a:srgbClr val="6ADAFF"/>
    <a:srgbClr val="FE6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964401"/>
            <a:ext cx="7543800" cy="205156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095084"/>
            <a:ext cx="7543800" cy="142272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324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92853"/>
            <a:ext cx="3244096" cy="1374987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848455"/>
            <a:ext cx="5092065" cy="4187707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767840"/>
            <a:ext cx="3244096" cy="327514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31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92853"/>
            <a:ext cx="3244096" cy="1374987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848455"/>
            <a:ext cx="5092065" cy="4187707"/>
          </a:xfr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767840"/>
            <a:ext cx="3244096" cy="327514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721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730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313737"/>
            <a:ext cx="2168843" cy="49938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313737"/>
            <a:ext cx="6380798" cy="49938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1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94" y="133384"/>
            <a:ext cx="1899550" cy="3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7922050" y="5469896"/>
            <a:ext cx="0" cy="324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974067" y="5469896"/>
            <a:ext cx="0" cy="3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2948318" y="5424147"/>
            <a:ext cx="48208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Introductory R Training Course</a:t>
            </a:r>
            <a:endParaRPr lang="en-IN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19" y="5457944"/>
            <a:ext cx="1709595" cy="3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" y="2316716"/>
            <a:ext cx="3934018" cy="30106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6"/>
          <a:stretch/>
        </p:blipFill>
        <p:spPr>
          <a:xfrm>
            <a:off x="5235305" y="0"/>
            <a:ext cx="4823095" cy="532737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7922050" y="5469896"/>
            <a:ext cx="0" cy="324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7974067" y="5469896"/>
            <a:ext cx="0" cy="3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2948318" y="5424147"/>
            <a:ext cx="48208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Introductory R Training Course</a:t>
            </a:r>
            <a:endParaRPr lang="en-IN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19" y="5457944"/>
            <a:ext cx="1709595" cy="3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0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568685"/>
            <a:ext cx="4274820" cy="37389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568685"/>
            <a:ext cx="4274820" cy="37389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86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13738"/>
            <a:ext cx="8675370" cy="11390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444555"/>
            <a:ext cx="4255174" cy="707954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152509"/>
            <a:ext cx="4255174" cy="3166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444555"/>
            <a:ext cx="4276130" cy="707954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152509"/>
            <a:ext cx="4276130" cy="3166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47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58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76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13738"/>
            <a:ext cx="8675370" cy="1139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568685"/>
            <a:ext cx="8675370" cy="3738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5461753"/>
            <a:ext cx="2263140" cy="313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F105-75DA-4644-816C-4ADCCCFBC68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5461753"/>
            <a:ext cx="3394710" cy="313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5461753"/>
            <a:ext cx="2263140" cy="313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95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45" r:id="rId4"/>
    <p:sldLayoutId id="2147483744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base-r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lubridate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data-transformation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data-visualization-2.1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shiny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EStrategies/bin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3" y="2552778"/>
            <a:ext cx="3663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Introductory R Training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44963" y="3205667"/>
            <a:ext cx="351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Delivered to: </a:t>
            </a:r>
          </a:p>
          <a:p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The Food and Drug Administration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44963" y="3927549"/>
            <a:ext cx="19098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July 19 - 20, 2021</a:t>
            </a:r>
          </a:p>
        </p:txBody>
      </p:sp>
    </p:spTree>
    <p:extLst>
      <p:ext uri="{BB962C8B-B14F-4D97-AF65-F5344CB8AC3E}">
        <p14:creationId xmlns:p14="http://schemas.microsoft.com/office/powerpoint/2010/main" val="10210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077" y="1831906"/>
            <a:ext cx="406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Understand enough R programming sufficient for working  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on the labs and most basic data analytics tasks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077" y="2240335"/>
            <a:ext cx="3997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Get familiar with notebooks in RStudio (</a:t>
            </a:r>
            <a:r>
              <a:rPr lang="en-US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knittr</a:t>
            </a: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9077" y="2465885"/>
            <a:ext cx="3072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Use </a:t>
            </a:r>
            <a:r>
              <a:rPr lang="en-IN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rmarkdown</a:t>
            </a:r>
            <a:endParaRPr lang="en-IN" sz="12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5370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20769" y="212577"/>
            <a:ext cx="11961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What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 Is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68228" y="404937"/>
            <a:ext cx="5219521" cy="4345492"/>
            <a:chOff x="2427108" y="592135"/>
            <a:chExt cx="5219521" cy="43454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799" y="592135"/>
              <a:ext cx="4920802" cy="40236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904092" y="2428769"/>
              <a:ext cx="19560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232153"/>
                  </a:solidFill>
                  <a:latin typeface="Franklin Gothic Medium" panose="020B0603020102020204" pitchFamily="34" charset="0"/>
                </a:rPr>
                <a:t>R</a:t>
              </a:r>
            </a:p>
            <a:p>
              <a:pPr algn="ctr"/>
              <a:r>
                <a:rPr lang="en-US" sz="20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Programming</a:t>
              </a:r>
              <a:endParaRPr lang="en-IN" sz="20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67627" y="1065920"/>
              <a:ext cx="5129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44685"/>
                  </a:solidFill>
                  <a:latin typeface="Franklin Gothic Book" panose="020B0503020102020204" pitchFamily="34" charset="0"/>
                </a:rPr>
                <a:t>Free</a:t>
              </a:r>
              <a:endParaRPr lang="en-IN" sz="1200" dirty="0">
                <a:solidFill>
                  <a:srgbClr val="144685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7898" y="1721277"/>
              <a:ext cx="999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Designed for statistics</a:t>
              </a:r>
              <a:endParaRPr lang="en-IN" sz="1200" dirty="0">
                <a:solidFill>
                  <a:srgbClr val="FF7428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31755" y="3127198"/>
              <a:ext cx="11345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1BC5FF"/>
                  </a:solidFill>
                  <a:latin typeface="Franklin Gothic Book" panose="020B0503020102020204" pitchFamily="34" charset="0"/>
                </a:rPr>
                <a:t>As powerful as your computer will allow</a:t>
              </a:r>
              <a:endParaRPr lang="en-IN" sz="1200" dirty="0">
                <a:solidFill>
                  <a:srgbClr val="1BC5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6947" y="4537517"/>
              <a:ext cx="1325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007DDC"/>
                  </a:solidFill>
                  <a:latin typeface="Franklin Gothic Book" panose="020B0503020102020204" pitchFamily="34" charset="0"/>
                </a:rPr>
                <a:t>Conducive for web-applications</a:t>
              </a:r>
              <a:endParaRPr lang="en-IN" sz="1200" dirty="0">
                <a:solidFill>
                  <a:srgbClr val="007DDC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54258" y="4020022"/>
              <a:ext cx="12339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Capable of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end-to-end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data processing</a:t>
              </a:r>
              <a:endParaRPr lang="en-IN" sz="1200" dirty="0">
                <a:solidFill>
                  <a:srgbClr val="FF7428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56622" y="2536379"/>
              <a:ext cx="712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23A0F6"/>
                  </a:solidFill>
                  <a:latin typeface="Franklin Gothic Book" panose="020B0503020102020204" pitchFamily="34" charset="0"/>
                </a:rPr>
                <a:t>Open Source</a:t>
              </a:r>
              <a:endParaRPr lang="en-IN" sz="1200" dirty="0">
                <a:solidFill>
                  <a:srgbClr val="23A0F6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49322" y="4537517"/>
              <a:ext cx="1297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BD38"/>
                  </a:solidFill>
                  <a:latin typeface="Franklin Gothic Book" panose="020B0503020102020204" pitchFamily="34" charset="0"/>
                </a:rPr>
                <a:t>Supported by a huge community</a:t>
              </a:r>
              <a:endParaRPr lang="en-IN" sz="1200" dirty="0">
                <a:solidFill>
                  <a:srgbClr val="FFBD38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27108" y="1416071"/>
              <a:ext cx="1106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C039"/>
                  </a:solidFill>
                  <a:latin typeface="Franklin Gothic Book" panose="020B0503020102020204" pitchFamily="34" charset="0"/>
                </a:rPr>
                <a:t>Easy to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C039"/>
                  </a:solidFill>
                  <a:latin typeface="Franklin Gothic Book" panose="020B0503020102020204" pitchFamily="34" charset="0"/>
                </a:rPr>
                <a:t>learn and use</a:t>
              </a:r>
              <a:endParaRPr lang="en-IN" sz="1200" dirty="0">
                <a:solidFill>
                  <a:srgbClr val="FFC039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AE7A84-ED0F-F444-B813-615FA19B644E}"/>
              </a:ext>
            </a:extLst>
          </p:cNvPr>
          <p:cNvSpPr txBox="1"/>
          <p:nvPr/>
        </p:nvSpPr>
        <p:spPr>
          <a:xfrm>
            <a:off x="443187" y="1078654"/>
            <a:ext cx="2347485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first official release came in 1995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is an extended implementation of the S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Designed for statistics and graphics</a:t>
            </a:r>
          </a:p>
        </p:txBody>
      </p:sp>
    </p:spTree>
    <p:extLst>
      <p:ext uri="{BB962C8B-B14F-4D97-AF65-F5344CB8AC3E}">
        <p14:creationId xmlns:p14="http://schemas.microsoft.com/office/powerpoint/2010/main" val="17845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2" y="594411"/>
            <a:ext cx="8734417" cy="47311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4611" y="2008925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Scripts, </a:t>
            </a:r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Notebooks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42936" y="2050378"/>
            <a:ext cx="43181" cy="288000"/>
            <a:chOff x="828535" y="1813758"/>
            <a:chExt cx="43181" cy="37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633923" y="4213942"/>
            <a:ext cx="235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Console, Terminal, etc</a:t>
            </a:r>
            <a:endParaRPr lang="en-IN" sz="1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590742" y="4275209"/>
            <a:ext cx="43181" cy="288000"/>
            <a:chOff x="828535" y="1813758"/>
            <a:chExt cx="43181" cy="3780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955875" y="1834686"/>
            <a:ext cx="228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Environment, </a:t>
            </a:r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Git, etc.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886885" y="1868824"/>
            <a:ext cx="43181" cy="288000"/>
            <a:chOff x="828535" y="1813758"/>
            <a:chExt cx="43181" cy="3780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592349" y="3752277"/>
            <a:ext cx="1348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Files, </a:t>
            </a:r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Plots, </a:t>
            </a:r>
          </a:p>
          <a:p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Help, etc.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523359" y="3786415"/>
            <a:ext cx="43181" cy="288000"/>
            <a:chOff x="828535" y="1813758"/>
            <a:chExt cx="43181" cy="37800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20769" y="212577"/>
            <a:ext cx="173586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b="1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R</a:t>
            </a:r>
            <a:r>
              <a:rPr lang="en-IN" sz="19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Studio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Layout</a:t>
            </a:r>
          </a:p>
        </p:txBody>
      </p:sp>
    </p:spTree>
    <p:extLst>
      <p:ext uri="{BB962C8B-B14F-4D97-AF65-F5344CB8AC3E}">
        <p14:creationId xmlns:p14="http://schemas.microsoft.com/office/powerpoint/2010/main" val="34875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20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9" y="588397"/>
            <a:ext cx="3548281" cy="430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55" y="588397"/>
            <a:ext cx="3536786" cy="430872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20769" y="212577"/>
            <a:ext cx="28081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Scripts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Versus Notebooks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8550E-AFB3-764B-BE63-57E977B2BB01}"/>
              </a:ext>
            </a:extLst>
          </p:cNvPr>
          <p:cNvSpPr txBox="1"/>
          <p:nvPr/>
        </p:nvSpPr>
        <p:spPr>
          <a:xfrm>
            <a:off x="2357120" y="4930454"/>
            <a:ext cx="871790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*.R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68501-00EB-5646-9DF9-14F9047F1B83}"/>
              </a:ext>
            </a:extLst>
          </p:cNvPr>
          <p:cNvSpPr txBox="1"/>
          <p:nvPr/>
        </p:nvSpPr>
        <p:spPr>
          <a:xfrm>
            <a:off x="6554753" y="4930454"/>
            <a:ext cx="871790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*.</a:t>
            </a:r>
            <a:r>
              <a:rPr lang="en-US" dirty="0" err="1"/>
              <a:t>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20769" y="212577"/>
            <a:ext cx="275145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Lab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Basic Arithmetic in R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923361-4DA5-0642-BC1B-D891AB0CB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81" y="739830"/>
            <a:ext cx="4218593" cy="4413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714EA-70C3-174C-A7E1-E21E8E6F5795}"/>
              </a:ext>
            </a:extLst>
          </p:cNvPr>
          <p:cNvSpPr txBox="1"/>
          <p:nvPr/>
        </p:nvSpPr>
        <p:spPr>
          <a:xfrm>
            <a:off x="420769" y="1005840"/>
            <a:ext cx="49741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Lab Goals: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Navigating RStudio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Basic mathematical calculations in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Variable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Inspect variables in the global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Clean variables in the global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Output formatting using </a:t>
            </a:r>
            <a:r>
              <a:rPr lang="en-US" sz="1600" dirty="0" err="1"/>
              <a:t>sprintf</a:t>
            </a:r>
            <a:r>
              <a:rPr lang="en-US" sz="1600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Code comments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 err="1"/>
              <a:t>rmarkdown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Get help on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Knit the notebook into HTML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38066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2316854" y="840747"/>
            <a:ext cx="5424693" cy="2671200"/>
            <a:chOff x="1851238" y="1082142"/>
            <a:chExt cx="5424693" cy="2671200"/>
          </a:xfrm>
        </p:grpSpPr>
        <p:sp>
          <p:nvSpPr>
            <p:cNvPr id="63" name="Rectangle 62"/>
            <p:cNvSpPr/>
            <p:nvPr/>
          </p:nvSpPr>
          <p:spPr>
            <a:xfrm>
              <a:off x="1851238" y="1082142"/>
              <a:ext cx="5424693" cy="2671200"/>
            </a:xfrm>
            <a:prstGeom prst="rect">
              <a:avLst/>
            </a:prstGeom>
            <a:solidFill>
              <a:srgbClr val="C3F1FF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76050" y="1126939"/>
              <a:ext cx="2659044" cy="352800"/>
            </a:xfrm>
            <a:prstGeom prst="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97701" y="1126939"/>
              <a:ext cx="2660400" cy="352800"/>
            </a:xfrm>
            <a:prstGeom prst="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573644" y="1496255"/>
              <a:ext cx="2659044" cy="3528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895295" y="1496254"/>
              <a:ext cx="2660400" cy="3528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3644" y="1867335"/>
              <a:ext cx="2659044" cy="35368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95295" y="1867335"/>
              <a:ext cx="2660400" cy="35368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3644" y="2239298"/>
              <a:ext cx="2659044" cy="353683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95295" y="2239298"/>
              <a:ext cx="2660400" cy="353683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3644" y="2611261"/>
              <a:ext cx="2659044" cy="353683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95295" y="2611261"/>
              <a:ext cx="2660400" cy="353683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3644" y="2983224"/>
              <a:ext cx="2659044" cy="3536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95295" y="2983224"/>
              <a:ext cx="2660400" cy="3536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73644" y="3355185"/>
              <a:ext cx="2659044" cy="35368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95295" y="3355185"/>
              <a:ext cx="2660400" cy="35368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04356" y="1164840"/>
              <a:ext cx="847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Data Type</a:t>
              </a:r>
              <a:endParaRPr lang="en-IN" sz="12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88279" y="1164840"/>
              <a:ext cx="834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Examples</a:t>
              </a:r>
              <a:endParaRPr lang="en-IN" sz="12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78519" y="1534155"/>
              <a:ext cx="1093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Numeric/float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06049" y="1905677"/>
              <a:ext cx="638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Integer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96669" y="2277640"/>
              <a:ext cx="1257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Character/string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9869" y="2649603"/>
              <a:ext cx="591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Factor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3370" y="3021566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Logical/Boolean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79787" y="3393527"/>
              <a:ext cx="491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Date</a:t>
              </a:r>
              <a:endParaRPr lang="en-IN" sz="12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65248" y="1512076"/>
              <a:ext cx="475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0.17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70131" y="1905677"/>
              <a:ext cx="8660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1, 10, 100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15143" y="2277640"/>
              <a:ext cx="776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“I love R”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5077" y="2649603"/>
              <a:ext cx="21961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“group 1”, “group 2”, “group 3”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01459" y="3021566"/>
              <a:ext cx="1003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TRUE/FALSE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89275" y="3393527"/>
              <a:ext cx="1027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07/19/2021</a:t>
              </a:r>
              <a:endParaRPr lang="en-IN" sz="12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</p:grpSp>
      <p:graphicFrame>
        <p:nvGraphicFramePr>
          <p:cNvPr id="48" name="Table 4">
            <a:extLst>
              <a:ext uri="{FF2B5EF4-FFF2-40B4-BE49-F238E27FC236}">
                <a16:creationId xmlns:a16="http://schemas.microsoft.com/office/drawing/2014/main" id="{8353611D-EF96-479E-9C48-A859791AF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35097"/>
              </p:ext>
            </p:extLst>
          </p:nvPr>
        </p:nvGraphicFramePr>
        <p:xfrm>
          <a:off x="2025812" y="4142271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:a16="http://schemas.microsoft.com/office/drawing/2014/main" id="{7DA3DF8A-D5E5-476C-AFAF-17D44E2A9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94298"/>
              </p:ext>
            </p:extLst>
          </p:nvPr>
        </p:nvGraphicFramePr>
        <p:xfrm>
          <a:off x="6685773" y="4149586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1DF29195-9CD4-4825-8E5B-34AADEDEA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56433"/>
              </p:ext>
            </p:extLst>
          </p:nvPr>
        </p:nvGraphicFramePr>
        <p:xfrm>
          <a:off x="4201479" y="3925119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9971A4EA-DE43-4565-8714-1030B3C7D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0896"/>
              </p:ext>
            </p:extLst>
          </p:nvPr>
        </p:nvGraphicFramePr>
        <p:xfrm>
          <a:off x="4353879" y="4077519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57" name="Table 4">
            <a:extLst>
              <a:ext uri="{FF2B5EF4-FFF2-40B4-BE49-F238E27FC236}">
                <a16:creationId xmlns:a16="http://schemas.microsoft.com/office/drawing/2014/main" id="{0E48C7FA-AB86-41CC-9A07-12B3B563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34295"/>
              </p:ext>
            </p:extLst>
          </p:nvPr>
        </p:nvGraphicFramePr>
        <p:xfrm>
          <a:off x="4506279" y="4229919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8D6C2CA9-D371-4C49-982D-003443FF1DE6}"/>
              </a:ext>
            </a:extLst>
          </p:cNvPr>
          <p:cNvSpPr txBox="1"/>
          <p:nvPr/>
        </p:nvSpPr>
        <p:spPr>
          <a:xfrm>
            <a:off x="2450076" y="3852644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Matrix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BE6453-DBD3-4C86-AB44-0CF5DEB53090}"/>
              </a:ext>
            </a:extLst>
          </p:cNvPr>
          <p:cNvSpPr txBox="1"/>
          <p:nvPr/>
        </p:nvSpPr>
        <p:spPr>
          <a:xfrm>
            <a:off x="6954122" y="3863974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Data.frame</a:t>
            </a:r>
            <a:endParaRPr lang="en-US" sz="12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B7DFA5-4ABC-4406-BAC0-A297EB57612B}"/>
              </a:ext>
            </a:extLst>
          </p:cNvPr>
          <p:cNvSpPr txBox="1"/>
          <p:nvPr/>
        </p:nvSpPr>
        <p:spPr>
          <a:xfrm>
            <a:off x="5026369" y="3639477"/>
            <a:ext cx="511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Array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420769" y="212577"/>
            <a:ext cx="148835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Object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Types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81520" y="3723815"/>
            <a:ext cx="530486" cy="1279515"/>
            <a:chOff x="8115834" y="3716500"/>
            <a:chExt cx="530486" cy="127951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EA4554-CB33-4A27-A39C-E8ED0BCDE323}"/>
                </a:ext>
              </a:extLst>
            </p:cNvPr>
            <p:cNvSpPr txBox="1"/>
            <p:nvPr/>
          </p:nvSpPr>
          <p:spPr>
            <a:xfrm>
              <a:off x="8115834" y="3716500"/>
              <a:ext cx="530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Lists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8197490" y="4002893"/>
              <a:ext cx="367174" cy="248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197490" y="4250815"/>
              <a:ext cx="367174" cy="248400"/>
            </a:xfrm>
            <a:prstGeom prst="rect">
              <a:avLst/>
            </a:prstGeom>
            <a:solidFill>
              <a:srgbClr val="70AD47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197490" y="4499215"/>
              <a:ext cx="367174" cy="2484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197490" y="4747615"/>
              <a:ext cx="367174" cy="24840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84627" y="3723815"/>
            <a:ext cx="656471" cy="1279515"/>
            <a:chOff x="8115833" y="3716500"/>
            <a:chExt cx="656471" cy="127951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BEA4554-CB33-4A27-A39C-E8ED0BCDE323}"/>
                </a:ext>
              </a:extLst>
            </p:cNvPr>
            <p:cNvSpPr txBox="1"/>
            <p:nvPr/>
          </p:nvSpPr>
          <p:spPr>
            <a:xfrm>
              <a:off x="8115833" y="3716500"/>
              <a:ext cx="656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Vector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260481" y="4002893"/>
              <a:ext cx="367174" cy="248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260481" y="4250815"/>
              <a:ext cx="367174" cy="2484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260481" y="4499215"/>
              <a:ext cx="367174" cy="2484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260481" y="4747615"/>
              <a:ext cx="367174" cy="2484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599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2" grpId="0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395704" y="1003500"/>
            <a:ext cx="4242249" cy="4387716"/>
            <a:chOff x="5395704" y="1003500"/>
            <a:chExt cx="4242249" cy="4387716"/>
          </a:xfrm>
        </p:grpSpPr>
        <p:cxnSp>
          <p:nvCxnSpPr>
            <p:cNvPr id="133" name="Straight Connector 132"/>
            <p:cNvCxnSpPr/>
            <p:nvPr/>
          </p:nvCxnSpPr>
          <p:spPr>
            <a:xfrm flipH="1" flipV="1">
              <a:off x="8273438" y="2457398"/>
              <a:ext cx="747679" cy="22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6616520" y="2459699"/>
              <a:ext cx="603294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5395704" y="3077294"/>
              <a:ext cx="1858435" cy="1124289"/>
              <a:chOff x="1757048" y="4160834"/>
              <a:chExt cx="1858435" cy="1124289"/>
            </a:xfrm>
          </p:grpSpPr>
          <p:sp>
            <p:nvSpPr>
              <p:cNvPr id="129" name="Freeform 128"/>
              <p:cNvSpPr/>
              <p:nvPr/>
            </p:nvSpPr>
            <p:spPr>
              <a:xfrm>
                <a:off x="1757048" y="4162348"/>
                <a:ext cx="185506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  <a:gd name="connsiteX0" fmla="*/ 649652 w 1846502"/>
                  <a:gd name="connsiteY0" fmla="*/ 0 h 1122775"/>
                  <a:gd name="connsiteX1" fmla="*/ 0 w 1846502"/>
                  <a:gd name="connsiteY1" fmla="*/ 935539 h 1122775"/>
                  <a:gd name="connsiteX2" fmla="*/ 531640 w 1846502"/>
                  <a:gd name="connsiteY2" fmla="*/ 1122775 h 1122775"/>
                  <a:gd name="connsiteX3" fmla="*/ 1322651 w 1846502"/>
                  <a:gd name="connsiteY3" fmla="*/ 1097280 h 1122775"/>
                  <a:gd name="connsiteX4" fmla="*/ 1846502 w 1846502"/>
                  <a:gd name="connsiteY4" fmla="*/ 511518 h 1122775"/>
                  <a:gd name="connsiteX5" fmla="*/ 649652 w 1846502"/>
                  <a:gd name="connsiteY5" fmla="*/ 0 h 1122775"/>
                  <a:gd name="connsiteX0" fmla="*/ 649652 w 1866973"/>
                  <a:gd name="connsiteY0" fmla="*/ 0 h 1122775"/>
                  <a:gd name="connsiteX1" fmla="*/ 0 w 1866973"/>
                  <a:gd name="connsiteY1" fmla="*/ 935539 h 1122775"/>
                  <a:gd name="connsiteX2" fmla="*/ 531640 w 1866973"/>
                  <a:gd name="connsiteY2" fmla="*/ 1122775 h 1122775"/>
                  <a:gd name="connsiteX3" fmla="*/ 1322651 w 1866973"/>
                  <a:gd name="connsiteY3" fmla="*/ 1097280 h 1122775"/>
                  <a:gd name="connsiteX4" fmla="*/ 1866973 w 1866973"/>
                  <a:gd name="connsiteY4" fmla="*/ 518342 h 1122775"/>
                  <a:gd name="connsiteX5" fmla="*/ 649652 w 1866973"/>
                  <a:gd name="connsiteY5" fmla="*/ 0 h 1122775"/>
                  <a:gd name="connsiteX0" fmla="*/ 649652 w 1862210"/>
                  <a:gd name="connsiteY0" fmla="*/ 0 h 1122775"/>
                  <a:gd name="connsiteX1" fmla="*/ 0 w 1862210"/>
                  <a:gd name="connsiteY1" fmla="*/ 935539 h 1122775"/>
                  <a:gd name="connsiteX2" fmla="*/ 531640 w 1862210"/>
                  <a:gd name="connsiteY2" fmla="*/ 1122775 h 1122775"/>
                  <a:gd name="connsiteX3" fmla="*/ 1322651 w 1862210"/>
                  <a:gd name="connsiteY3" fmla="*/ 1097280 h 1122775"/>
                  <a:gd name="connsiteX4" fmla="*/ 1862210 w 1862210"/>
                  <a:gd name="connsiteY4" fmla="*/ 482623 h 1122775"/>
                  <a:gd name="connsiteX5" fmla="*/ 649652 w 1862210"/>
                  <a:gd name="connsiteY5" fmla="*/ 0 h 1122775"/>
                  <a:gd name="connsiteX0" fmla="*/ 649652 w 1855066"/>
                  <a:gd name="connsiteY0" fmla="*/ 0 h 1122775"/>
                  <a:gd name="connsiteX1" fmla="*/ 0 w 1855066"/>
                  <a:gd name="connsiteY1" fmla="*/ 935539 h 1122775"/>
                  <a:gd name="connsiteX2" fmla="*/ 531640 w 1855066"/>
                  <a:gd name="connsiteY2" fmla="*/ 1122775 h 1122775"/>
                  <a:gd name="connsiteX3" fmla="*/ 1322651 w 1855066"/>
                  <a:gd name="connsiteY3" fmla="*/ 1097280 h 1122775"/>
                  <a:gd name="connsiteX4" fmla="*/ 1855066 w 1855066"/>
                  <a:gd name="connsiteY4" fmla="*/ 456429 h 1122775"/>
                  <a:gd name="connsiteX5" fmla="*/ 649652 w 185506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506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5066" y="456429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00357" y="4160834"/>
                <a:ext cx="1215126" cy="457870"/>
              </a:xfrm>
              <a:prstGeom prst="rect">
                <a:avLst/>
              </a:prstGeom>
              <a:solidFill>
                <a:srgbClr val="EF5E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7209297" y="1860432"/>
              <a:ext cx="1214324" cy="1199204"/>
              <a:chOff x="2348179" y="2253661"/>
              <a:chExt cx="1214324" cy="1199204"/>
            </a:xfrm>
          </p:grpSpPr>
          <p:sp>
            <p:nvSpPr>
              <p:cNvPr id="127" name="Isosceles Triangle 126"/>
              <p:cNvSpPr/>
              <p:nvPr/>
            </p:nvSpPr>
            <p:spPr>
              <a:xfrm>
                <a:off x="2348180" y="2253661"/>
                <a:ext cx="1214323" cy="599267"/>
              </a:xfrm>
              <a:prstGeom prst="triangle">
                <a:avLst/>
              </a:prstGeom>
              <a:solidFill>
                <a:srgbClr val="6A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 flipV="1">
                <a:off x="2348179" y="2853598"/>
                <a:ext cx="1214323" cy="599267"/>
              </a:xfrm>
              <a:prstGeom prst="triangle">
                <a:avLst/>
              </a:prstGeom>
              <a:solidFill>
                <a:srgbClr val="19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16" name="Straight Connector 115"/>
            <p:cNvCxnSpPr/>
            <p:nvPr/>
          </p:nvCxnSpPr>
          <p:spPr>
            <a:xfrm flipV="1">
              <a:off x="6620174" y="2459699"/>
              <a:ext cx="0" cy="59766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7813133" y="1355969"/>
              <a:ext cx="0" cy="48600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7363154" y="1003500"/>
              <a:ext cx="911565" cy="307777"/>
              <a:chOff x="7354189" y="1152258"/>
              <a:chExt cx="911565" cy="307777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7354189" y="1152258"/>
                <a:ext cx="911565" cy="307777"/>
              </a:xfrm>
              <a:prstGeom prst="roundRect">
                <a:avLst>
                  <a:gd name="adj" fmla="val 39137"/>
                </a:avLst>
              </a:prstGeom>
              <a:solidFill>
                <a:srgbClr val="FF9B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7551343" y="1167767"/>
                <a:ext cx="5071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Start</a:t>
                </a:r>
                <a:endPara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8499529" y="2140156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714646" y="2117113"/>
              <a:ext cx="406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030109" y="3084081"/>
              <a:ext cx="1220976" cy="451406"/>
            </a:xfrm>
            <a:prstGeom prst="rect">
              <a:avLst/>
            </a:prstGeom>
            <a:solidFill>
              <a:srgbClr val="FF7127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Execute code in if block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361873" y="2206047"/>
              <a:ext cx="9140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Condition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true?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 flipV="1">
              <a:off x="9017637" y="2459699"/>
              <a:ext cx="0" cy="59766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/>
            <p:cNvGrpSpPr/>
            <p:nvPr/>
          </p:nvGrpSpPr>
          <p:grpSpPr>
            <a:xfrm>
              <a:off x="7779518" y="3079564"/>
              <a:ext cx="1858435" cy="1124291"/>
              <a:chOff x="1757048" y="4160832"/>
              <a:chExt cx="1858435" cy="1124291"/>
            </a:xfrm>
          </p:grpSpPr>
          <p:sp>
            <p:nvSpPr>
              <p:cNvPr id="140" name="Freeform 139"/>
              <p:cNvSpPr/>
              <p:nvPr/>
            </p:nvSpPr>
            <p:spPr>
              <a:xfrm>
                <a:off x="1757048" y="4162348"/>
                <a:ext cx="185268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  <a:gd name="connsiteX0" fmla="*/ 649652 w 1846502"/>
                  <a:gd name="connsiteY0" fmla="*/ 0 h 1122775"/>
                  <a:gd name="connsiteX1" fmla="*/ 0 w 1846502"/>
                  <a:gd name="connsiteY1" fmla="*/ 935539 h 1122775"/>
                  <a:gd name="connsiteX2" fmla="*/ 531640 w 1846502"/>
                  <a:gd name="connsiteY2" fmla="*/ 1122775 h 1122775"/>
                  <a:gd name="connsiteX3" fmla="*/ 1322651 w 1846502"/>
                  <a:gd name="connsiteY3" fmla="*/ 1097280 h 1122775"/>
                  <a:gd name="connsiteX4" fmla="*/ 1846502 w 1846502"/>
                  <a:gd name="connsiteY4" fmla="*/ 511518 h 1122775"/>
                  <a:gd name="connsiteX5" fmla="*/ 649652 w 1846502"/>
                  <a:gd name="connsiteY5" fmla="*/ 0 h 1122775"/>
                  <a:gd name="connsiteX0" fmla="*/ 649652 w 1866973"/>
                  <a:gd name="connsiteY0" fmla="*/ 0 h 1122775"/>
                  <a:gd name="connsiteX1" fmla="*/ 0 w 1866973"/>
                  <a:gd name="connsiteY1" fmla="*/ 935539 h 1122775"/>
                  <a:gd name="connsiteX2" fmla="*/ 531640 w 1866973"/>
                  <a:gd name="connsiteY2" fmla="*/ 1122775 h 1122775"/>
                  <a:gd name="connsiteX3" fmla="*/ 1322651 w 1866973"/>
                  <a:gd name="connsiteY3" fmla="*/ 1097280 h 1122775"/>
                  <a:gd name="connsiteX4" fmla="*/ 1866973 w 1866973"/>
                  <a:gd name="connsiteY4" fmla="*/ 518342 h 1122775"/>
                  <a:gd name="connsiteX5" fmla="*/ 649652 w 1866973"/>
                  <a:gd name="connsiteY5" fmla="*/ 0 h 1122775"/>
                  <a:gd name="connsiteX0" fmla="*/ 649652 w 1857448"/>
                  <a:gd name="connsiteY0" fmla="*/ 0 h 1122775"/>
                  <a:gd name="connsiteX1" fmla="*/ 0 w 1857448"/>
                  <a:gd name="connsiteY1" fmla="*/ 935539 h 1122775"/>
                  <a:gd name="connsiteX2" fmla="*/ 531640 w 1857448"/>
                  <a:gd name="connsiteY2" fmla="*/ 1122775 h 1122775"/>
                  <a:gd name="connsiteX3" fmla="*/ 1322651 w 1857448"/>
                  <a:gd name="connsiteY3" fmla="*/ 1097280 h 1122775"/>
                  <a:gd name="connsiteX4" fmla="*/ 1857448 w 1857448"/>
                  <a:gd name="connsiteY4" fmla="*/ 485005 h 1122775"/>
                  <a:gd name="connsiteX5" fmla="*/ 649652 w 1857448"/>
                  <a:gd name="connsiteY5" fmla="*/ 0 h 1122775"/>
                  <a:gd name="connsiteX0" fmla="*/ 649652 w 1852686"/>
                  <a:gd name="connsiteY0" fmla="*/ 0 h 1122775"/>
                  <a:gd name="connsiteX1" fmla="*/ 0 w 1852686"/>
                  <a:gd name="connsiteY1" fmla="*/ 935539 h 1122775"/>
                  <a:gd name="connsiteX2" fmla="*/ 531640 w 1852686"/>
                  <a:gd name="connsiteY2" fmla="*/ 1122775 h 1122775"/>
                  <a:gd name="connsiteX3" fmla="*/ 1322651 w 1852686"/>
                  <a:gd name="connsiteY3" fmla="*/ 1097280 h 1122775"/>
                  <a:gd name="connsiteX4" fmla="*/ 1852686 w 1852686"/>
                  <a:gd name="connsiteY4" fmla="*/ 458812 h 1122775"/>
                  <a:gd name="connsiteX5" fmla="*/ 649652 w 185268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268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2686" y="458812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400357" y="4160832"/>
                <a:ext cx="1215126" cy="457200"/>
              </a:xfrm>
              <a:prstGeom prst="rect">
                <a:avLst/>
              </a:prstGeom>
              <a:solidFill>
                <a:srgbClr val="EF5E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8413923" y="3086353"/>
              <a:ext cx="1220976" cy="451406"/>
            </a:xfrm>
            <a:prstGeom prst="rect">
              <a:avLst/>
            </a:prstGeom>
            <a:solidFill>
              <a:srgbClr val="FF7127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Execute code in else block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6479481" y="4266925"/>
              <a:ext cx="2058143" cy="1124291"/>
              <a:chOff x="1757048" y="4160832"/>
              <a:chExt cx="2058143" cy="1124291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1757048" y="4162348"/>
                <a:ext cx="2055661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  <a:gd name="connsiteX0" fmla="*/ 649652 w 1846502"/>
                  <a:gd name="connsiteY0" fmla="*/ 0 h 1122775"/>
                  <a:gd name="connsiteX1" fmla="*/ 0 w 1846502"/>
                  <a:gd name="connsiteY1" fmla="*/ 935539 h 1122775"/>
                  <a:gd name="connsiteX2" fmla="*/ 531640 w 1846502"/>
                  <a:gd name="connsiteY2" fmla="*/ 1122775 h 1122775"/>
                  <a:gd name="connsiteX3" fmla="*/ 1322651 w 1846502"/>
                  <a:gd name="connsiteY3" fmla="*/ 1097280 h 1122775"/>
                  <a:gd name="connsiteX4" fmla="*/ 1846502 w 1846502"/>
                  <a:gd name="connsiteY4" fmla="*/ 511518 h 1122775"/>
                  <a:gd name="connsiteX5" fmla="*/ 649652 w 1846502"/>
                  <a:gd name="connsiteY5" fmla="*/ 0 h 1122775"/>
                  <a:gd name="connsiteX0" fmla="*/ 649652 w 1866973"/>
                  <a:gd name="connsiteY0" fmla="*/ 0 h 1122775"/>
                  <a:gd name="connsiteX1" fmla="*/ 0 w 1866973"/>
                  <a:gd name="connsiteY1" fmla="*/ 935539 h 1122775"/>
                  <a:gd name="connsiteX2" fmla="*/ 531640 w 1866973"/>
                  <a:gd name="connsiteY2" fmla="*/ 1122775 h 1122775"/>
                  <a:gd name="connsiteX3" fmla="*/ 1322651 w 1866973"/>
                  <a:gd name="connsiteY3" fmla="*/ 1097280 h 1122775"/>
                  <a:gd name="connsiteX4" fmla="*/ 1866973 w 1866973"/>
                  <a:gd name="connsiteY4" fmla="*/ 518342 h 1122775"/>
                  <a:gd name="connsiteX5" fmla="*/ 649652 w 1866973"/>
                  <a:gd name="connsiteY5" fmla="*/ 0 h 1122775"/>
                  <a:gd name="connsiteX0" fmla="*/ 649652 w 2044394"/>
                  <a:gd name="connsiteY0" fmla="*/ 0 h 1122775"/>
                  <a:gd name="connsiteX1" fmla="*/ 0 w 2044394"/>
                  <a:gd name="connsiteY1" fmla="*/ 935539 h 1122775"/>
                  <a:gd name="connsiteX2" fmla="*/ 531640 w 2044394"/>
                  <a:gd name="connsiteY2" fmla="*/ 1122775 h 1122775"/>
                  <a:gd name="connsiteX3" fmla="*/ 1322651 w 2044394"/>
                  <a:gd name="connsiteY3" fmla="*/ 1097280 h 1122775"/>
                  <a:gd name="connsiteX4" fmla="*/ 2044394 w 2044394"/>
                  <a:gd name="connsiteY4" fmla="*/ 511518 h 1122775"/>
                  <a:gd name="connsiteX5" fmla="*/ 649652 w 2044394"/>
                  <a:gd name="connsiteY5" fmla="*/ 0 h 1122775"/>
                  <a:gd name="connsiteX0" fmla="*/ 649652 w 2058042"/>
                  <a:gd name="connsiteY0" fmla="*/ 0 h 1122775"/>
                  <a:gd name="connsiteX1" fmla="*/ 0 w 2058042"/>
                  <a:gd name="connsiteY1" fmla="*/ 935539 h 1122775"/>
                  <a:gd name="connsiteX2" fmla="*/ 531640 w 2058042"/>
                  <a:gd name="connsiteY2" fmla="*/ 1122775 h 1122775"/>
                  <a:gd name="connsiteX3" fmla="*/ 1322651 w 2058042"/>
                  <a:gd name="connsiteY3" fmla="*/ 1097280 h 1122775"/>
                  <a:gd name="connsiteX4" fmla="*/ 2058042 w 2058042"/>
                  <a:gd name="connsiteY4" fmla="*/ 525166 h 1122775"/>
                  <a:gd name="connsiteX5" fmla="*/ 649652 w 2058042"/>
                  <a:gd name="connsiteY5" fmla="*/ 0 h 1122775"/>
                  <a:gd name="connsiteX0" fmla="*/ 649652 w 2058042"/>
                  <a:gd name="connsiteY0" fmla="*/ 0 h 1122775"/>
                  <a:gd name="connsiteX1" fmla="*/ 0 w 2058042"/>
                  <a:gd name="connsiteY1" fmla="*/ 935539 h 1122775"/>
                  <a:gd name="connsiteX2" fmla="*/ 531640 w 2058042"/>
                  <a:gd name="connsiteY2" fmla="*/ 1122775 h 1122775"/>
                  <a:gd name="connsiteX3" fmla="*/ 1322651 w 2058042"/>
                  <a:gd name="connsiteY3" fmla="*/ 1097280 h 1122775"/>
                  <a:gd name="connsiteX4" fmla="*/ 2058042 w 2058042"/>
                  <a:gd name="connsiteY4" fmla="*/ 484684 h 1122775"/>
                  <a:gd name="connsiteX5" fmla="*/ 649652 w 2058042"/>
                  <a:gd name="connsiteY5" fmla="*/ 0 h 1122775"/>
                  <a:gd name="connsiteX0" fmla="*/ 649652 w 2055661"/>
                  <a:gd name="connsiteY0" fmla="*/ 0 h 1122775"/>
                  <a:gd name="connsiteX1" fmla="*/ 0 w 2055661"/>
                  <a:gd name="connsiteY1" fmla="*/ 935539 h 1122775"/>
                  <a:gd name="connsiteX2" fmla="*/ 531640 w 2055661"/>
                  <a:gd name="connsiteY2" fmla="*/ 1122775 h 1122775"/>
                  <a:gd name="connsiteX3" fmla="*/ 1322651 w 2055661"/>
                  <a:gd name="connsiteY3" fmla="*/ 1097280 h 1122775"/>
                  <a:gd name="connsiteX4" fmla="*/ 2055661 w 2055661"/>
                  <a:gd name="connsiteY4" fmla="*/ 451347 h 1122775"/>
                  <a:gd name="connsiteX5" fmla="*/ 649652 w 2055661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661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2055661" y="451347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 flip="none" rotWithShape="1">
                <a:gsLst>
                  <a:gs pos="5000">
                    <a:schemeClr val="bg1">
                      <a:lumMod val="75000"/>
                    </a:schemeClr>
                  </a:gs>
                  <a:gs pos="68000">
                    <a:srgbClr val="FFFFFF">
                      <a:alpha val="0"/>
                    </a:srgbClr>
                  </a:gs>
                  <a:gs pos="58000">
                    <a:schemeClr val="bg1">
                      <a:lumMod val="95000"/>
                      <a:alpha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400357" y="4160832"/>
                <a:ext cx="1414834" cy="457200"/>
              </a:xfrm>
              <a:prstGeom prst="rect">
                <a:avLst/>
              </a:prstGeom>
              <a:solidFill>
                <a:srgbClr val="FF71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7148006" y="4267209"/>
              <a:ext cx="1348676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Execute code outside if block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48" name="Straight Connector 147"/>
            <p:cNvCxnSpPr/>
            <p:nvPr/>
          </p:nvCxnSpPr>
          <p:spPr>
            <a:xfrm flipH="1">
              <a:off x="6611968" y="3997354"/>
              <a:ext cx="2410625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615622" y="3535163"/>
              <a:ext cx="0" cy="46219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42" idx="2"/>
            </p:cNvCxnSpPr>
            <p:nvPr/>
          </p:nvCxnSpPr>
          <p:spPr>
            <a:xfrm flipV="1">
              <a:off x="9024411" y="3537759"/>
              <a:ext cx="0" cy="46365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7812006" y="3997354"/>
              <a:ext cx="0" cy="23953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420769" y="212577"/>
            <a:ext cx="700659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Logical </a:t>
            </a:r>
            <a:r>
              <a:rPr lang="en-US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Operations Diagrams (for, while loops; if/else statements)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89031" y="1003500"/>
            <a:ext cx="2726893" cy="4180484"/>
            <a:chOff x="3189031" y="1003500"/>
            <a:chExt cx="2726893" cy="4180484"/>
          </a:xfrm>
        </p:grpSpPr>
        <p:cxnSp>
          <p:nvCxnSpPr>
            <p:cNvPr id="83" name="Straight Arrow Connector 82"/>
            <p:cNvCxnSpPr/>
            <p:nvPr/>
          </p:nvCxnSpPr>
          <p:spPr>
            <a:xfrm flipH="1">
              <a:off x="4384733" y="3241552"/>
              <a:ext cx="1755" cy="57597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042357" y="2583603"/>
              <a:ext cx="48426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Isosceles Triangle 169"/>
            <p:cNvSpPr/>
            <p:nvPr/>
          </p:nvSpPr>
          <p:spPr>
            <a:xfrm flipV="1">
              <a:off x="3718918" y="2581152"/>
              <a:ext cx="1337249" cy="659931"/>
            </a:xfrm>
            <a:prstGeom prst="triangle">
              <a:avLst/>
            </a:prstGeom>
            <a:solidFill>
              <a:srgbClr val="FCB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1" name="Isosceles Triangle 170"/>
            <p:cNvSpPr/>
            <p:nvPr/>
          </p:nvSpPr>
          <p:spPr>
            <a:xfrm>
              <a:off x="3718918" y="1921533"/>
              <a:ext cx="1337249" cy="659931"/>
            </a:xfrm>
            <a:prstGeom prst="triangle">
              <a:avLst/>
            </a:prstGeom>
            <a:solidFill>
              <a:srgbClr val="FFF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3189031" y="3856159"/>
              <a:ext cx="1858435" cy="1124291"/>
              <a:chOff x="1757048" y="4160832"/>
              <a:chExt cx="1858435" cy="1124291"/>
            </a:xfrm>
          </p:grpSpPr>
          <p:sp>
            <p:nvSpPr>
              <p:cNvPr id="98" name="Freeform 97"/>
              <p:cNvSpPr/>
              <p:nvPr/>
            </p:nvSpPr>
            <p:spPr>
              <a:xfrm>
                <a:off x="1757048" y="4162348"/>
                <a:ext cx="185332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32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3326" y="402336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400357" y="4160832"/>
                <a:ext cx="1215126" cy="403853"/>
              </a:xfrm>
              <a:prstGeom prst="rect">
                <a:avLst/>
              </a:prstGeom>
              <a:solidFill>
                <a:srgbClr val="FFF6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 flipH="1">
              <a:off x="3361642" y="2591554"/>
              <a:ext cx="33617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361642" y="2584830"/>
              <a:ext cx="0" cy="147965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99" idx="1"/>
            </p:cNvCxnSpPr>
            <p:nvPr/>
          </p:nvCxnSpPr>
          <p:spPr>
            <a:xfrm flipV="1">
              <a:off x="3361642" y="4058086"/>
              <a:ext cx="470701" cy="63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4387326" y="1357370"/>
              <a:ext cx="0" cy="54000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5526617" y="2579730"/>
              <a:ext cx="0" cy="223788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394299" y="1430581"/>
              <a:ext cx="1220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Enter while loop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88580" y="2265287"/>
              <a:ext cx="529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False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372667" y="3369169"/>
              <a:ext cx="464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True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824975" y="3908171"/>
              <a:ext cx="1220976" cy="28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Body of while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865501" y="2331178"/>
              <a:ext cx="102804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Test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Expression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933033" y="1003500"/>
              <a:ext cx="911565" cy="307777"/>
              <a:chOff x="7506589" y="1304658"/>
              <a:chExt cx="911565" cy="307777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7506589" y="1304658"/>
                <a:ext cx="911565" cy="307777"/>
              </a:xfrm>
              <a:prstGeom prst="roundRect">
                <a:avLst>
                  <a:gd name="adj" fmla="val 39137"/>
                </a:avLst>
              </a:prstGeom>
              <a:solidFill>
                <a:srgbClr val="FF9B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703743" y="1320167"/>
                <a:ext cx="5071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Start</a:t>
                </a:r>
                <a:endPara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149124" y="4876207"/>
              <a:ext cx="766800" cy="307777"/>
              <a:chOff x="7649709" y="1304658"/>
              <a:chExt cx="766800" cy="307777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7649709" y="1304658"/>
                <a:ext cx="766800" cy="307777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823757" y="1319153"/>
                <a:ext cx="4187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Exit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290134" y="1003500"/>
            <a:ext cx="2625646" cy="3976950"/>
            <a:chOff x="290134" y="1003500"/>
            <a:chExt cx="2625646" cy="3976950"/>
          </a:xfrm>
        </p:grpSpPr>
        <p:grpSp>
          <p:nvGrpSpPr>
            <p:cNvPr id="11" name="Group 10"/>
            <p:cNvGrpSpPr/>
            <p:nvPr/>
          </p:nvGrpSpPr>
          <p:grpSpPr>
            <a:xfrm>
              <a:off x="290134" y="3856159"/>
              <a:ext cx="1858435" cy="1124291"/>
              <a:chOff x="1757048" y="4160832"/>
              <a:chExt cx="1858435" cy="1124291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1757048" y="4162348"/>
                <a:ext cx="185332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32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3326" y="402336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400357" y="4160832"/>
                <a:ext cx="1215126" cy="403853"/>
              </a:xfrm>
              <a:prstGeom prst="rect">
                <a:avLst/>
              </a:prstGeom>
              <a:solidFill>
                <a:srgbClr val="6A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81268" y="1985563"/>
              <a:ext cx="1214324" cy="1199204"/>
              <a:chOff x="2348179" y="2253661"/>
              <a:chExt cx="1214324" cy="1199204"/>
            </a:xfrm>
            <a:solidFill>
              <a:srgbClr val="6ADAFF"/>
            </a:solidFill>
          </p:grpSpPr>
          <p:sp>
            <p:nvSpPr>
              <p:cNvPr id="6" name="Isosceles Triangle 5"/>
              <p:cNvSpPr/>
              <p:nvPr/>
            </p:nvSpPr>
            <p:spPr>
              <a:xfrm>
                <a:off x="2348180" y="2253661"/>
                <a:ext cx="1214323" cy="59926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flipV="1">
                <a:off x="2348179" y="2853598"/>
                <a:ext cx="1214323" cy="599267"/>
              </a:xfrm>
              <a:prstGeom prst="triangle">
                <a:avLst/>
              </a:prstGeom>
              <a:solidFill>
                <a:srgbClr val="19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>
              <a:off x="1488430" y="3176816"/>
              <a:ext cx="0" cy="64597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462745" y="2584830"/>
              <a:ext cx="389964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62745" y="2584830"/>
              <a:ext cx="0" cy="147965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9" idx="1"/>
            </p:cNvCxnSpPr>
            <p:nvPr/>
          </p:nvCxnSpPr>
          <p:spPr>
            <a:xfrm flipV="1">
              <a:off x="462745" y="4058086"/>
              <a:ext cx="470701" cy="63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481705" y="1352459"/>
              <a:ext cx="0" cy="61210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87640" y="2584830"/>
              <a:ext cx="451443" cy="67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2539083" y="2584830"/>
              <a:ext cx="0" cy="63380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514296" y="1377765"/>
              <a:ext cx="1389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For each item </a:t>
              </a:r>
            </a:p>
            <a:p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 the sequence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151270" y="2265287"/>
              <a:ext cx="406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523109" y="3369169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26078" y="3908171"/>
              <a:ext cx="1220976" cy="28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For loop body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33844" y="2331178"/>
              <a:ext cx="9140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Last element?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023681" y="1003500"/>
              <a:ext cx="911565" cy="307777"/>
              <a:chOff x="7506589" y="1304658"/>
              <a:chExt cx="911565" cy="307777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7506589" y="1304658"/>
                <a:ext cx="911565" cy="307777"/>
              </a:xfrm>
              <a:prstGeom prst="roundRect">
                <a:avLst>
                  <a:gd name="adj" fmla="val 39137"/>
                </a:avLst>
              </a:prstGeom>
              <a:solidFill>
                <a:srgbClr val="FF9B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703743" y="1320167"/>
                <a:ext cx="5071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Start</a:t>
                </a:r>
                <a:endPara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147892" y="3274270"/>
              <a:ext cx="767888" cy="307777"/>
              <a:chOff x="7633808" y="1304658"/>
              <a:chExt cx="767888" cy="307777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7633808" y="1304658"/>
                <a:ext cx="767888" cy="307777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7808400" y="1319153"/>
                <a:ext cx="4187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Exit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05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27" y="1158849"/>
            <a:ext cx="6601746" cy="338184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11843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42515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16673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Lab </a:t>
            </a:r>
            <a:r>
              <a:rPr lang="en-IN" sz="19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twelvetide</a:t>
            </a:r>
            <a:endParaRPr lang="en-IN" sz="19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5122" name="Picture 2" descr="12 days of christmas pictures clip art 20 free Cliparts ...">
            <a:extLst>
              <a:ext uri="{FF2B5EF4-FFF2-40B4-BE49-F238E27FC236}">
                <a16:creationId xmlns:a16="http://schemas.microsoft.com/office/drawing/2014/main" id="{349039B0-D8D1-D24B-8549-3E119105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770092"/>
            <a:ext cx="4437063" cy="4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0D4D97-304D-C140-A6CE-0560ECB9CCA9}"/>
              </a:ext>
            </a:extLst>
          </p:cNvPr>
          <p:cNvSpPr txBox="1"/>
          <p:nvPr/>
        </p:nvSpPr>
        <p:spPr>
          <a:xfrm>
            <a:off x="420769" y="1005840"/>
            <a:ext cx="497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Lab Goals: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Distinguish between an R script and R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Create vectors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Create data frames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Perform vector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Solve the time-honored gift count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Filter data frames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Plot data frames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Discover what happens on day 13</a:t>
            </a:r>
          </a:p>
        </p:txBody>
      </p:sp>
    </p:spTree>
    <p:extLst>
      <p:ext uri="{BB962C8B-B14F-4D97-AF65-F5344CB8AC3E}">
        <p14:creationId xmlns:p14="http://schemas.microsoft.com/office/powerpoint/2010/main" val="137738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228139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Review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and practice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118844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" name="Object 7">
              <a:hlinkClick r:id="rId3" action="ppaction://hlinkfile"/>
              <a:extLst>
                <a:ext uri="{FF2B5EF4-FFF2-40B4-BE49-F238E27FC236}">
                  <a16:creationId xmlns:a16="http://schemas.microsoft.com/office/drawing/2014/main" id="{9D3F2C39-CB47-4833-A576-510444D450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7675010"/>
                </p:ext>
              </p:extLst>
            </p:nvPr>
          </p:nvGraphicFramePr>
          <p:xfrm>
            <a:off x="3852863" y="532032"/>
            <a:ext cx="5784850" cy="4470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4" imgW="10477373" imgH="8096114" progId="AcroExch.Document.11">
                    <p:embed/>
                  </p:oleObj>
                </mc:Choice>
                <mc:Fallback>
                  <p:oleObj name="Acrobat Document" r:id="rId4" imgW="10477373" imgH="8096114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52863" y="532032"/>
                          <a:ext cx="5784850" cy="4470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82031"/>
              <a:ext cx="2433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Base R</a:t>
              </a:r>
              <a:endParaRPr lang="en-IN" sz="16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9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0" y="684896"/>
            <a:ext cx="5840319" cy="40208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16269" y="4157769"/>
            <a:ext cx="17668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300" dirty="0">
                <a:solidFill>
                  <a:srgbClr val="F3C935"/>
                </a:solidFill>
                <a:latin typeface="Franklin Gothic Demi" panose="020B07030201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4303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41332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Quiz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 Programming Knowledge Check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B85462-5E10-AE4E-9E44-BD7E8C00B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28348"/>
            <a:ext cx="4683082" cy="4436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91992-4E7D-EE49-944A-0C4DDE414E24}"/>
              </a:ext>
            </a:extLst>
          </p:cNvPr>
          <p:cNvSpPr txBox="1"/>
          <p:nvPr/>
        </p:nvSpPr>
        <p:spPr>
          <a:xfrm>
            <a:off x="420769" y="2196194"/>
            <a:ext cx="4222351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Anonymous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22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well are we doing?</a:t>
            </a:r>
          </a:p>
        </p:txBody>
      </p:sp>
    </p:spTree>
    <p:extLst>
      <p:ext uri="{BB962C8B-B14F-4D97-AF65-F5344CB8AC3E}">
        <p14:creationId xmlns:p14="http://schemas.microsoft.com/office/powerpoint/2010/main" val="242143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3034" y="1146788"/>
            <a:ext cx="3180974" cy="2600612"/>
            <a:chOff x="396161" y="1426397"/>
            <a:chExt cx="3180974" cy="2600612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2142578"/>
              <a:ext cx="2125896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158265"/>
              <a:ext cx="2130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503721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729271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954821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71836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90071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3973" y="2529519"/>
              <a:ext cx="2825820" cy="149749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6161" y="1426397"/>
              <a:ext cx="2825820" cy="63803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019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Importing Data Formats in R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6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Import the following data formats into an R data frame: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CSV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JSON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XLXS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SAS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XML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ORC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AVRO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PARQUET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54166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477753" y="1190697"/>
            <a:ext cx="4042906" cy="3977892"/>
            <a:chOff x="3477753" y="1190697"/>
            <a:chExt cx="4042906" cy="397789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753" y="1190697"/>
              <a:ext cx="4042906" cy="3977892"/>
            </a:xfrm>
            <a:prstGeom prst="rect">
              <a:avLst/>
            </a:prstGeom>
          </p:spPr>
        </p:pic>
        <p:pic>
          <p:nvPicPr>
            <p:cNvPr id="120" name="Picture 119" descr="Icon&#10;&#10;Description automatically generated">
              <a:extLst>
                <a:ext uri="{FF2B5EF4-FFF2-40B4-BE49-F238E27FC236}">
                  <a16:creationId xmlns:a16="http://schemas.microsoft.com/office/drawing/2014/main" id="{13515651-AB26-4370-9FB8-D2ACF6C2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766" y="1960719"/>
              <a:ext cx="2020250" cy="1616200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420769" y="212577"/>
            <a:ext cx="17652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Importing </a:t>
            </a:r>
            <a:r>
              <a:rPr lang="en-US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06548" y="2062694"/>
            <a:ext cx="3737100" cy="2761890"/>
            <a:chOff x="5406548" y="2062694"/>
            <a:chExt cx="3737100" cy="276189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548" y="2062694"/>
              <a:ext cx="3737100" cy="27618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53094C-6247-474D-839B-420108F16FCC}"/>
                </a:ext>
              </a:extLst>
            </p:cNvPr>
            <p:cNvSpPr txBox="1"/>
            <p:nvPr/>
          </p:nvSpPr>
          <p:spPr>
            <a:xfrm>
              <a:off x="7712291" y="2634631"/>
              <a:ext cx="1201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7127"/>
                  </a:solidFill>
                  <a:latin typeface="Franklin Gothic Demi" panose="020B0703020102020204" pitchFamily="34" charset="0"/>
                </a:rPr>
                <a:t>Data </a:t>
              </a:r>
              <a:r>
                <a:rPr lang="en-US" sz="1600" dirty="0">
                  <a:solidFill>
                    <a:srgbClr val="FF7127"/>
                  </a:solidFill>
                  <a:latin typeface="Franklin Gothic Book" panose="020B0503020102020204" pitchFamily="34" charset="0"/>
                </a:rPr>
                <a:t>Frame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68917" y="740806"/>
            <a:ext cx="4755377" cy="4116487"/>
            <a:chOff x="868917" y="740806"/>
            <a:chExt cx="4755377" cy="411648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17" y="740806"/>
              <a:ext cx="4755377" cy="411648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243801" y="4285665"/>
              <a:ext cx="1690861" cy="307777"/>
              <a:chOff x="1243801" y="4285665"/>
              <a:chExt cx="1690861" cy="307777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802C27B-9BE8-42BC-9FFF-3F0AC6D421DC}"/>
                  </a:ext>
                </a:extLst>
              </p:cNvPr>
              <p:cNvSpPr txBox="1"/>
              <p:nvPr/>
            </p:nvSpPr>
            <p:spPr>
              <a:xfrm>
                <a:off x="2122567" y="4285665"/>
                <a:ext cx="8120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43353"/>
                    </a:solidFill>
                    <a:latin typeface="Franklin Gothic Book" panose="020B0503020102020204" pitchFamily="34" charset="0"/>
                  </a:rPr>
                  <a:t>AVRO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801" y="4347367"/>
                <a:ext cx="620103" cy="21135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264422" y="3390160"/>
              <a:ext cx="1431351" cy="307777"/>
              <a:chOff x="1264422" y="3390160"/>
              <a:chExt cx="1431351" cy="307777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371346A-25CB-414D-9E09-3ACC8CAA8BDF}"/>
                  </a:ext>
                </a:extLst>
              </p:cNvPr>
              <p:cNvSpPr txBox="1"/>
              <p:nvPr/>
            </p:nvSpPr>
            <p:spPr>
              <a:xfrm>
                <a:off x="2122567" y="3390160"/>
                <a:ext cx="573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CC2"/>
                    </a:solidFill>
                    <a:latin typeface="Franklin Gothic Book" panose="020B0503020102020204" pitchFamily="34" charset="0"/>
                  </a:rPr>
                  <a:t>SAS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422" y="3426643"/>
                <a:ext cx="578860" cy="237423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275733" y="3837912"/>
              <a:ext cx="1583814" cy="307777"/>
              <a:chOff x="1275733" y="3837912"/>
              <a:chExt cx="1583814" cy="3077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EF6823-6236-4DC4-BB49-150F306D2201}"/>
                  </a:ext>
                </a:extLst>
              </p:cNvPr>
              <p:cNvSpPr txBox="1"/>
              <p:nvPr/>
            </p:nvSpPr>
            <p:spPr>
              <a:xfrm>
                <a:off x="2122567" y="3837912"/>
                <a:ext cx="736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CBA37"/>
                    </a:solidFill>
                    <a:latin typeface="Franklin Gothic Book" panose="020B0503020102020204" pitchFamily="34" charset="0"/>
                  </a:rPr>
                  <a:t>ORC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733" y="3942837"/>
                <a:ext cx="556238" cy="1367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407980" y="2024765"/>
              <a:ext cx="1287793" cy="345102"/>
              <a:chOff x="1407980" y="2024765"/>
              <a:chExt cx="1287793" cy="345102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5EB7D0B-997A-4AD7-A2FB-49D6BFD27684}"/>
                  </a:ext>
                </a:extLst>
              </p:cNvPr>
              <p:cNvSpPr txBox="1"/>
              <p:nvPr/>
            </p:nvSpPr>
            <p:spPr>
              <a:xfrm>
                <a:off x="2122567" y="2046904"/>
                <a:ext cx="573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1CA39D"/>
                    </a:solidFill>
                    <a:latin typeface="Franklin Gothic Book" panose="020B0503020102020204" pitchFamily="34" charset="0"/>
                  </a:rPr>
                  <a:t>TXT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7980" y="2024765"/>
                <a:ext cx="291744" cy="345102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1388419" y="1593113"/>
              <a:ext cx="1484775" cy="320261"/>
              <a:chOff x="1388419" y="1593113"/>
              <a:chExt cx="1484775" cy="320261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80C9635-5932-4E28-A23C-795BAC3CA555}"/>
                  </a:ext>
                </a:extLst>
              </p:cNvPr>
              <p:cNvSpPr txBox="1"/>
              <p:nvPr/>
            </p:nvSpPr>
            <p:spPr>
              <a:xfrm>
                <a:off x="2122567" y="1599152"/>
                <a:ext cx="7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07345"/>
                    </a:solidFill>
                    <a:latin typeface="Franklin Gothic Book" panose="020B0503020102020204" pitchFamily="34" charset="0"/>
                  </a:rPr>
                  <a:t>XLSX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8419" y="1593113"/>
                <a:ext cx="330866" cy="320261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1416692" y="2465888"/>
              <a:ext cx="1388264" cy="365760"/>
              <a:chOff x="1416692" y="2465888"/>
              <a:chExt cx="1388264" cy="365760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3BF2FF4-86D0-4880-B198-57D6EBC3E153}"/>
                  </a:ext>
                </a:extLst>
              </p:cNvPr>
              <p:cNvSpPr txBox="1"/>
              <p:nvPr/>
            </p:nvSpPr>
            <p:spPr>
              <a:xfrm>
                <a:off x="2122567" y="2494656"/>
                <a:ext cx="682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67C01"/>
                    </a:solidFill>
                    <a:latin typeface="Franklin Gothic Book" panose="020B0503020102020204" pitchFamily="34" charset="0"/>
                  </a:rPr>
                  <a:t>XML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6692" y="2465888"/>
                <a:ext cx="274320" cy="36576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1399268" y="1146008"/>
              <a:ext cx="1296505" cy="319829"/>
              <a:chOff x="1399268" y="1146008"/>
              <a:chExt cx="1296505" cy="31982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53094C-6247-474D-839B-420108F16FCC}"/>
                  </a:ext>
                </a:extLst>
              </p:cNvPr>
              <p:cNvSpPr txBox="1"/>
              <p:nvPr/>
            </p:nvSpPr>
            <p:spPr>
              <a:xfrm>
                <a:off x="2122567" y="1151400"/>
                <a:ext cx="573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37ABF"/>
                    </a:solidFill>
                    <a:latin typeface="Franklin Gothic Book" panose="020B0503020102020204" pitchFamily="34" charset="0"/>
                  </a:rPr>
                  <a:t>CSV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268" y="1146008"/>
                <a:ext cx="309168" cy="319829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1116160" y="2942408"/>
              <a:ext cx="2175655" cy="307777"/>
              <a:chOff x="1116160" y="2942408"/>
              <a:chExt cx="2175655" cy="307777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EC45876-FD22-4143-B63C-B610EA935753}"/>
                  </a:ext>
                </a:extLst>
              </p:cNvPr>
              <p:cNvSpPr txBox="1"/>
              <p:nvPr/>
            </p:nvSpPr>
            <p:spPr>
              <a:xfrm>
                <a:off x="2122567" y="2942408"/>
                <a:ext cx="11692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51ADF5"/>
                    </a:solidFill>
                    <a:latin typeface="Franklin Gothic Book" panose="020B0503020102020204" pitchFamily="34" charset="0"/>
                  </a:rPr>
                  <a:t>PARQUET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160" y="3014277"/>
                <a:ext cx="875384" cy="178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627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17652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Importing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94290" y="1697919"/>
            <a:ext cx="9367200" cy="2232000"/>
            <a:chOff x="294290" y="1697919"/>
            <a:chExt cx="9367200" cy="2232000"/>
          </a:xfrm>
        </p:grpSpPr>
        <p:sp>
          <p:nvSpPr>
            <p:cNvPr id="14" name="Rounded Rectangle 13"/>
            <p:cNvSpPr/>
            <p:nvPr/>
          </p:nvSpPr>
          <p:spPr>
            <a:xfrm>
              <a:off x="294290" y="1697919"/>
              <a:ext cx="9367200" cy="2232000"/>
            </a:xfrm>
            <a:prstGeom prst="roundRect">
              <a:avLst>
                <a:gd name="adj" fmla="val 5072"/>
              </a:avLst>
            </a:prstGeom>
            <a:solidFill>
              <a:schemeClr val="bg1"/>
            </a:solidFill>
            <a:ln w="9525">
              <a:solidFill>
                <a:srgbClr val="01387B"/>
              </a:solidFill>
            </a:ln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ound Same Side Corner Rectangle 14"/>
            <p:cNvSpPr/>
            <p:nvPr/>
          </p:nvSpPr>
          <p:spPr>
            <a:xfrm flipV="1">
              <a:off x="361970" y="3348006"/>
              <a:ext cx="9236906" cy="506374"/>
            </a:xfrm>
            <a:prstGeom prst="round2Same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1972" y="2824179"/>
              <a:ext cx="9236904" cy="506374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ound Same Side Corner Rectangle 15"/>
            <p:cNvSpPr/>
            <p:nvPr/>
          </p:nvSpPr>
          <p:spPr>
            <a:xfrm>
              <a:off x="361972" y="1758644"/>
              <a:ext cx="9236904" cy="506374"/>
            </a:xfrm>
            <a:prstGeom prst="round2Same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1972" y="2298703"/>
              <a:ext cx="9236904" cy="506374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6214" y="1804148"/>
              <a:ext cx="1807237" cy="335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Name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201849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49723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897597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75696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Sample</a:t>
              </a: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 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5696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Sample</a:t>
              </a: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 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20561" y="1804148"/>
              <a:ext cx="1821167" cy="335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Total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20561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20561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21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68630" y="1804148"/>
              <a:ext cx="18209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Total </a:t>
              </a:r>
              <a:r>
                <a:rPr lang="fr-FR" sz="1600" dirty="0">
                  <a:solidFill>
                    <a:srgbClr val="FF0000"/>
                  </a:solidFill>
                  <a:latin typeface="Franklin Gothic Demi" panose="020B0703020102020204" pitchFamily="34" charset="0"/>
                </a:rPr>
                <a:t>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68630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73%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68630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87%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16714" y="1804148"/>
              <a:ext cx="18207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FF0000"/>
                  </a:solidFill>
                  <a:latin typeface="Franklin Gothic Demi" panose="020B0703020102020204" pitchFamily="34" charset="0"/>
                </a:rPr>
                <a:t>#</a:t>
              </a: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 Attend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916714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63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916714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89</a:t>
              </a: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745470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767108" y="1823013"/>
              <a:ext cx="181823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FF0000"/>
                  </a:solidFill>
                  <a:latin typeface="Franklin Gothic Demi" panose="020B0703020102020204" pitchFamily="34" charset="0"/>
                </a:rPr>
                <a:t>$</a:t>
              </a: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Cost</a:t>
              </a:r>
              <a:endParaRPr lang="fr-FR" sz="16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767108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$1,587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67108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$2,876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7164" y="343469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 err="1">
                  <a:solidFill>
                    <a:srgbClr val="FF0000"/>
                  </a:solidFill>
                  <a:latin typeface="Franklin Gothic Book" panose="020B0503020102020204" pitchFamily="34" charset="0"/>
                </a:rPr>
                <a:t>Sample</a:t>
              </a:r>
              <a:r>
                <a:rPr lang="fr-FR" sz="1600" dirty="0">
                  <a:solidFill>
                    <a:srgbClr val="FF0000"/>
                  </a:solidFill>
                  <a:latin typeface="Franklin Gothic Book" panose="020B0503020102020204" pitchFamily="34" charset="0"/>
                </a:rPr>
                <a:t> 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12029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60098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08182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58576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5120641" y="1995830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377635" y="1995830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322259" y="1995830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96136" y="3618585"/>
              <a:ext cx="95219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043707" y="3634489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897687" y="3634489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750340" y="3638465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592391" y="3632582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71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2"/>
            <a:ext cx="3232107" cy="2612522"/>
            <a:chOff x="345028" y="1665791"/>
            <a:chExt cx="3232107" cy="2612522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2373168"/>
              <a:ext cx="2202214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384454"/>
              <a:ext cx="3072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73722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96277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79787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98022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263" y="2780823"/>
              <a:ext cx="2825820" cy="149749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1"/>
              <a:ext cx="2825820" cy="63803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7011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Cleaning and Processing Data in R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Compute basic data metrics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Find missing data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Filter out and impute missing data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0038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71755" y="701666"/>
            <a:ext cx="5083200" cy="4230000"/>
            <a:chOff x="4671755" y="701666"/>
            <a:chExt cx="5083200" cy="4230000"/>
          </a:xfrm>
        </p:grpSpPr>
        <p:sp>
          <p:nvSpPr>
            <p:cNvPr id="23" name="Rounded Rectangle 22"/>
            <p:cNvSpPr/>
            <p:nvPr/>
          </p:nvSpPr>
          <p:spPr>
            <a:xfrm>
              <a:off x="4671755" y="701666"/>
              <a:ext cx="5083200" cy="4230000"/>
            </a:xfrm>
            <a:prstGeom prst="roundRect">
              <a:avLst>
                <a:gd name="adj" fmla="val 205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ound Same Side Corner Rectangle 23"/>
            <p:cNvSpPr/>
            <p:nvPr/>
          </p:nvSpPr>
          <p:spPr>
            <a:xfrm flipV="1">
              <a:off x="4714501" y="4563330"/>
              <a:ext cx="4995878" cy="324000"/>
            </a:xfrm>
            <a:prstGeom prst="round2Same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14501" y="2154650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14501" y="2497626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14501" y="2839869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14501" y="3189231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14501" y="3536699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14501" y="3879675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14501" y="4221918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ound Same Side Corner Rectangle 24"/>
            <p:cNvSpPr/>
            <p:nvPr/>
          </p:nvSpPr>
          <p:spPr>
            <a:xfrm>
              <a:off x="4714501" y="744839"/>
              <a:ext cx="4995878" cy="360000"/>
            </a:xfrm>
            <a:prstGeom prst="round2Same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4501" y="1128787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14501" y="1471763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14501" y="1814006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24258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Number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19706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21482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718706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715930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713154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722011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Cost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19764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Employee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717518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Type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716328" y="770856"/>
              <a:ext cx="9913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Available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15521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$19.10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11336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Pat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707151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702966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19706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2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15521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$5.40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711336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Bob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707151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02966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719706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15521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$7.30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711336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Tina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707151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702966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719706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4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715521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NA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711336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707151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702966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719706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5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15521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$2.18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11336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Tina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707151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02966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719706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6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715521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$105.47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711336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Pat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707151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702966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719706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7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15521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$657.32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11336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Tina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07151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702966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719706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8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15521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NA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711336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Bob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707151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702966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719706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9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715521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$981.02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711336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Jill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707151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702966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719706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715521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$5.06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711336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Jill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07151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702966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719706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11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715521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$52.43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711336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Jill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707151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702966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1616" y="1547499"/>
            <a:ext cx="406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Examine the data’s structure [</a:t>
            </a:r>
            <a:r>
              <a:rPr lang="en-US" sz="16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str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616" y="1817995"/>
            <a:ext cx="3997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Remove, interpolate, or set “missing”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615" y="2096444"/>
            <a:ext cx="384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Rename nonsensical or uninterpretable columns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616" y="2609160"/>
            <a:ext cx="3850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Remove unnecessary 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615" y="2880296"/>
            <a:ext cx="368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Avoid copying in R if you can avoid it, R  </a:t>
            </a:r>
            <a:b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holds copies in memory!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615" y="3394766"/>
            <a:ext cx="406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Save modified datasets,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with meaningful names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165622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Cleaning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94271" y="505120"/>
            <a:ext cx="5221289" cy="4381245"/>
            <a:chOff x="4494271" y="505120"/>
            <a:chExt cx="5221289" cy="438124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94271" y="728518"/>
              <a:ext cx="0" cy="4157847"/>
            </a:xfrm>
            <a:prstGeom prst="line">
              <a:avLst/>
            </a:prstGeom>
            <a:ln w="19050">
              <a:solidFill>
                <a:srgbClr val="01387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685293" y="505120"/>
              <a:ext cx="5030267" cy="1"/>
            </a:xfrm>
            <a:prstGeom prst="line">
              <a:avLst/>
            </a:prstGeom>
            <a:ln w="19050">
              <a:solidFill>
                <a:srgbClr val="01387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ound Same Side Corner Rectangle 122"/>
          <p:cNvSpPr/>
          <p:nvPr/>
        </p:nvSpPr>
        <p:spPr>
          <a:xfrm rot="16200000">
            <a:off x="3142832" y="2313328"/>
            <a:ext cx="4140929" cy="1001922"/>
          </a:xfrm>
          <a:prstGeom prst="round2SameRect">
            <a:avLst>
              <a:gd name="adj1" fmla="val 6641"/>
              <a:gd name="adj2" fmla="val 0"/>
            </a:avLst>
          </a:prstGeom>
          <a:solidFill>
            <a:srgbClr val="01387B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Rectangle 123"/>
          <p:cNvSpPr/>
          <p:nvPr/>
        </p:nvSpPr>
        <p:spPr>
          <a:xfrm>
            <a:off x="6718706" y="751508"/>
            <a:ext cx="988445" cy="361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5724102" y="2140570"/>
            <a:ext cx="988445" cy="1742855"/>
            <a:chOff x="5724102" y="2140570"/>
            <a:chExt cx="988445" cy="1742855"/>
          </a:xfrm>
        </p:grpSpPr>
        <p:sp>
          <p:nvSpPr>
            <p:cNvPr id="125" name="Rectangle 124"/>
            <p:cNvSpPr/>
            <p:nvPr/>
          </p:nvSpPr>
          <p:spPr>
            <a:xfrm>
              <a:off x="5724102" y="2140570"/>
              <a:ext cx="988445" cy="3610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24102" y="3522410"/>
              <a:ext cx="988445" cy="3610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01337" y="2530417"/>
            <a:ext cx="3112034" cy="979560"/>
            <a:chOff x="5901337" y="2530417"/>
            <a:chExt cx="3112034" cy="979560"/>
          </a:xfrm>
        </p:grpSpPr>
        <p:sp>
          <p:nvSpPr>
            <p:cNvPr id="127" name="Rectangle 126"/>
            <p:cNvSpPr/>
            <p:nvPr/>
          </p:nvSpPr>
          <p:spPr>
            <a:xfrm>
              <a:off x="5901337" y="2530417"/>
              <a:ext cx="3112034" cy="979560"/>
            </a:xfrm>
            <a:prstGeom prst="rect">
              <a:avLst/>
            </a:prstGeom>
            <a:solidFill>
              <a:srgbClr val="01387B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321093" y="2866309"/>
              <a:ext cx="22725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“sales_data_cleaned.csv”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04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22" grpId="0"/>
      <p:bldP spid="123" grpId="0" animBg="1"/>
      <p:bldP spid="1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1802" y="623134"/>
            <a:ext cx="7234788" cy="4637926"/>
            <a:chOff x="1431802" y="688976"/>
            <a:chExt cx="7234788" cy="4637926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44771" y="1901309"/>
              <a:ext cx="688719" cy="234290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44771" y="1657585"/>
              <a:ext cx="688719" cy="243724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444771" y="1421722"/>
              <a:ext cx="688719" cy="235863"/>
            </a:xfrm>
            <a:prstGeom prst="rect">
              <a:avLst/>
            </a:prstGeom>
            <a:solidFill>
              <a:srgbClr val="F07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444771" y="3557064"/>
              <a:ext cx="688719" cy="235863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444771" y="1185860"/>
              <a:ext cx="688719" cy="235863"/>
            </a:xfrm>
            <a:prstGeom prst="rect">
              <a:avLst/>
            </a:prstGeom>
            <a:solidFill>
              <a:srgbClr val="FFE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444771" y="2371462"/>
              <a:ext cx="688719" cy="235863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444771" y="949997"/>
              <a:ext cx="688719" cy="235863"/>
            </a:xfrm>
            <a:prstGeom prst="rect">
              <a:avLst/>
            </a:prstGeom>
            <a:solidFill>
              <a:srgbClr val="FFC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444771" y="3086911"/>
              <a:ext cx="688719" cy="235863"/>
            </a:xfrm>
            <a:prstGeom prst="rect">
              <a:avLst/>
            </a:prstGeom>
            <a:solidFill>
              <a:srgbClr val="FFE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444771" y="4508376"/>
              <a:ext cx="688719" cy="235863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444771" y="3322774"/>
              <a:ext cx="688719" cy="234290"/>
            </a:xfrm>
            <a:prstGeom prst="rect">
              <a:avLst/>
            </a:prstGeom>
            <a:solidFill>
              <a:srgbClr val="FFE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444771" y="714135"/>
              <a:ext cx="688719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444771" y="3792927"/>
              <a:ext cx="688719" cy="243724"/>
            </a:xfrm>
            <a:prstGeom prst="rect">
              <a:avLst/>
            </a:prstGeom>
            <a:solidFill>
              <a:srgbClr val="4B1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444771" y="2843187"/>
              <a:ext cx="688719" cy="243724"/>
            </a:xfrm>
            <a:prstGeom prst="rect">
              <a:avLst/>
            </a:prstGeom>
            <a:solidFill>
              <a:srgbClr val="D94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444771" y="2607325"/>
              <a:ext cx="688719" cy="235863"/>
            </a:xfrm>
            <a:prstGeom prst="rect">
              <a:avLst/>
            </a:prstGeom>
            <a:solidFill>
              <a:srgbClr val="FFA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444771" y="4036651"/>
              <a:ext cx="688719" cy="235863"/>
            </a:xfrm>
            <a:prstGeom prst="rect">
              <a:avLst/>
            </a:prstGeom>
            <a:solidFill>
              <a:srgbClr val="FCF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444771" y="2135600"/>
              <a:ext cx="688719" cy="235863"/>
            </a:xfrm>
            <a:prstGeom prst="rect">
              <a:avLst/>
            </a:prstGeom>
            <a:solidFill>
              <a:srgbClr val="FFC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444771" y="4272514"/>
              <a:ext cx="688719" cy="235863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133490" y="1901309"/>
              <a:ext cx="680857" cy="234290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133490" y="1657585"/>
              <a:ext cx="680857" cy="243724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133490" y="1421722"/>
              <a:ext cx="680857" cy="235863"/>
            </a:xfrm>
            <a:prstGeom prst="rect">
              <a:avLst/>
            </a:prstGeom>
            <a:solidFill>
              <a:srgbClr val="631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133490" y="3557064"/>
              <a:ext cx="680857" cy="235863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133490" y="1185860"/>
              <a:ext cx="680857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4133490" y="2371462"/>
              <a:ext cx="680857" cy="235863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4133490" y="949997"/>
              <a:ext cx="680857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133490" y="3086911"/>
              <a:ext cx="680857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4133490" y="4508376"/>
              <a:ext cx="680857" cy="235863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133490" y="3322774"/>
              <a:ext cx="680857" cy="234290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133490" y="714135"/>
              <a:ext cx="680857" cy="235863"/>
            </a:xfrm>
            <a:prstGeom prst="rect">
              <a:avLst/>
            </a:prstGeom>
            <a:solidFill>
              <a:srgbClr val="D94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4133490" y="3792927"/>
              <a:ext cx="680857" cy="243724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4133490" y="2843187"/>
              <a:ext cx="680857" cy="243724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4133490" y="2607325"/>
              <a:ext cx="680857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4133490" y="4036651"/>
              <a:ext cx="680857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133490" y="2135600"/>
              <a:ext cx="680857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4133490" y="4272514"/>
              <a:ext cx="680857" cy="235863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4814347" y="1901309"/>
              <a:ext cx="682429" cy="234290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814347" y="1657585"/>
              <a:ext cx="682429" cy="243724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4814347" y="1421722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4814347" y="3557064"/>
              <a:ext cx="682429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814347" y="118586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4814347" y="2371462"/>
              <a:ext cx="682429" cy="235863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814347" y="949997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4814347" y="308691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4814347" y="4508376"/>
              <a:ext cx="682429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814347" y="3322774"/>
              <a:ext cx="68242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814347" y="714135"/>
              <a:ext cx="682429" cy="235863"/>
            </a:xfrm>
            <a:prstGeom prst="rect">
              <a:avLst/>
            </a:prstGeom>
            <a:solidFill>
              <a:srgbClr val="631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814347" y="3792927"/>
              <a:ext cx="682429" cy="243724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814347" y="2843187"/>
              <a:ext cx="682429" cy="243724"/>
            </a:xfrm>
            <a:prstGeom prst="rect">
              <a:avLst/>
            </a:prstGeom>
            <a:solidFill>
              <a:srgbClr val="4B1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814347" y="2607325"/>
              <a:ext cx="682429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814347" y="403665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814347" y="213560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814347" y="4272514"/>
              <a:ext cx="682429" cy="235863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496776" y="1901309"/>
              <a:ext cx="68871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496776" y="1657585"/>
              <a:ext cx="68871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496776" y="1421722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5496776" y="3557064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5496776" y="1185860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496776" y="2371462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5496776" y="949997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5496776" y="3086911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5496776" y="4508376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5496776" y="3322774"/>
              <a:ext cx="68871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496776" y="714135"/>
              <a:ext cx="688719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496776" y="3792927"/>
              <a:ext cx="68871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5496776" y="2843187"/>
              <a:ext cx="68871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5496776" y="2607325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496776" y="4036651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496776" y="2135600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496776" y="4272514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6185495" y="1901309"/>
              <a:ext cx="68242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6185495" y="1657585"/>
              <a:ext cx="68242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6185495" y="1421722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6185495" y="3557064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6185495" y="118586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6185495" y="2371462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6185495" y="949997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6185495" y="308691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6185495" y="4508376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185495" y="3322774"/>
              <a:ext cx="68242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6185495" y="714135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6185495" y="3792927"/>
              <a:ext cx="68242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6185495" y="2843187"/>
              <a:ext cx="68242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6185495" y="2607325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6185495" y="403665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6185495" y="213560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6185495" y="4272514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 flipV="1">
              <a:off x="3377158" y="688976"/>
              <a:ext cx="0" cy="408042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2430914" y="4534342"/>
              <a:ext cx="830405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Data Cleaning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2200687" y="4297808"/>
              <a:ext cx="1060632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Data Visualization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7" name="Rectangle 96"/>
            <p:cNvSpPr>
              <a:spLocks noChangeArrowheads="1"/>
            </p:cNvSpPr>
            <p:nvPr/>
          </p:nvSpPr>
          <p:spPr bwMode="auto">
            <a:xfrm>
              <a:off x="2400746" y="4061277"/>
              <a:ext cx="860573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Deep Learning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2048261" y="3824746"/>
              <a:ext cx="121305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Descriptive Analytics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2902482" y="3588215"/>
              <a:ext cx="358837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ggplot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3023154" y="3351684"/>
              <a:ext cx="238165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NLP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624622" y="3115152"/>
              <a:ext cx="63669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Notebooks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2094305" y="2878621"/>
              <a:ext cx="1167014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Predicitive Analytics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2014917" y="2642090"/>
              <a:ext cx="1246402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Prescriptive Analytics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2470609" y="2405559"/>
              <a:ext cx="790710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Programming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2384868" y="2169028"/>
              <a:ext cx="876451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Quality Metrics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3175580" y="1932497"/>
              <a:ext cx="85740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2797689" y="1695966"/>
              <a:ext cx="463630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RStudio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2939001" y="1459435"/>
              <a:ext cx="32231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Shiny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2916772" y="1222903"/>
              <a:ext cx="344547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Spark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3024740" y="986372"/>
              <a:ext cx="236579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SQL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2719888" y="749841"/>
              <a:ext cx="541431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Statistics</a:t>
              </a:r>
            </a:p>
          </p:txBody>
        </p:sp>
        <p:sp>
          <p:nvSpPr>
            <p:cNvPr id="112" name="Line 111"/>
            <p:cNvSpPr>
              <a:spLocks noChangeShapeType="1"/>
            </p:cNvSpPr>
            <p:nvPr/>
          </p:nvSpPr>
          <p:spPr bwMode="auto">
            <a:xfrm>
              <a:off x="3342565" y="462630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Line 112"/>
            <p:cNvSpPr>
              <a:spLocks noChangeShapeType="1"/>
            </p:cNvSpPr>
            <p:nvPr/>
          </p:nvSpPr>
          <p:spPr bwMode="auto">
            <a:xfrm>
              <a:off x="3342565" y="439044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Line 113"/>
            <p:cNvSpPr>
              <a:spLocks noChangeShapeType="1"/>
            </p:cNvSpPr>
            <p:nvPr/>
          </p:nvSpPr>
          <p:spPr bwMode="auto">
            <a:xfrm>
              <a:off x="3342565" y="415458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Line 114"/>
            <p:cNvSpPr>
              <a:spLocks noChangeShapeType="1"/>
            </p:cNvSpPr>
            <p:nvPr/>
          </p:nvSpPr>
          <p:spPr bwMode="auto">
            <a:xfrm>
              <a:off x="3342565" y="391085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Line 115"/>
            <p:cNvSpPr>
              <a:spLocks noChangeShapeType="1"/>
            </p:cNvSpPr>
            <p:nvPr/>
          </p:nvSpPr>
          <p:spPr bwMode="auto">
            <a:xfrm>
              <a:off x="3342565" y="367499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Line 116"/>
            <p:cNvSpPr>
              <a:spLocks noChangeShapeType="1"/>
            </p:cNvSpPr>
            <p:nvPr/>
          </p:nvSpPr>
          <p:spPr bwMode="auto">
            <a:xfrm>
              <a:off x="3342565" y="343913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Line 117"/>
            <p:cNvSpPr>
              <a:spLocks noChangeShapeType="1"/>
            </p:cNvSpPr>
            <p:nvPr/>
          </p:nvSpPr>
          <p:spPr bwMode="auto">
            <a:xfrm>
              <a:off x="3342565" y="320484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Line 118"/>
            <p:cNvSpPr>
              <a:spLocks noChangeShapeType="1"/>
            </p:cNvSpPr>
            <p:nvPr/>
          </p:nvSpPr>
          <p:spPr bwMode="auto">
            <a:xfrm>
              <a:off x="3342565" y="2968981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Line 119"/>
            <p:cNvSpPr>
              <a:spLocks noChangeShapeType="1"/>
            </p:cNvSpPr>
            <p:nvPr/>
          </p:nvSpPr>
          <p:spPr bwMode="auto">
            <a:xfrm>
              <a:off x="3342565" y="272525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>
              <a:off x="3342565" y="248939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Line 121"/>
            <p:cNvSpPr>
              <a:spLocks noChangeShapeType="1"/>
            </p:cNvSpPr>
            <p:nvPr/>
          </p:nvSpPr>
          <p:spPr bwMode="auto">
            <a:xfrm>
              <a:off x="3342565" y="2253530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Line 122"/>
            <p:cNvSpPr>
              <a:spLocks noChangeShapeType="1"/>
            </p:cNvSpPr>
            <p:nvPr/>
          </p:nvSpPr>
          <p:spPr bwMode="auto">
            <a:xfrm>
              <a:off x="3342565" y="2019241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Line 123"/>
            <p:cNvSpPr>
              <a:spLocks noChangeShapeType="1"/>
            </p:cNvSpPr>
            <p:nvPr/>
          </p:nvSpPr>
          <p:spPr bwMode="auto">
            <a:xfrm>
              <a:off x="3342565" y="178337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Line 124"/>
            <p:cNvSpPr>
              <a:spLocks noChangeShapeType="1"/>
            </p:cNvSpPr>
            <p:nvPr/>
          </p:nvSpPr>
          <p:spPr bwMode="auto">
            <a:xfrm>
              <a:off x="3342565" y="153965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Line 125"/>
            <p:cNvSpPr>
              <a:spLocks noChangeShapeType="1"/>
            </p:cNvSpPr>
            <p:nvPr/>
          </p:nvSpPr>
          <p:spPr bwMode="auto">
            <a:xfrm>
              <a:off x="3342565" y="1303791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Line 126"/>
            <p:cNvSpPr>
              <a:spLocks noChangeShapeType="1"/>
            </p:cNvSpPr>
            <p:nvPr/>
          </p:nvSpPr>
          <p:spPr bwMode="auto">
            <a:xfrm>
              <a:off x="3342565" y="106792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Line 127"/>
            <p:cNvSpPr>
              <a:spLocks noChangeShapeType="1"/>
            </p:cNvSpPr>
            <p:nvPr/>
          </p:nvSpPr>
          <p:spPr bwMode="auto">
            <a:xfrm>
              <a:off x="3342565" y="83206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Line 128"/>
            <p:cNvSpPr>
              <a:spLocks noChangeShapeType="1"/>
            </p:cNvSpPr>
            <p:nvPr/>
          </p:nvSpPr>
          <p:spPr bwMode="auto">
            <a:xfrm>
              <a:off x="3377158" y="4769397"/>
              <a:ext cx="3556807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Line 129"/>
            <p:cNvSpPr>
              <a:spLocks noChangeShapeType="1"/>
            </p:cNvSpPr>
            <p:nvPr/>
          </p:nvSpPr>
          <p:spPr bwMode="auto">
            <a:xfrm flipV="1">
              <a:off x="3789131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Line 130"/>
            <p:cNvSpPr>
              <a:spLocks noChangeShapeType="1"/>
            </p:cNvSpPr>
            <p:nvPr/>
          </p:nvSpPr>
          <p:spPr bwMode="auto">
            <a:xfrm flipV="1">
              <a:off x="4469987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Line 131"/>
            <p:cNvSpPr>
              <a:spLocks noChangeShapeType="1"/>
            </p:cNvSpPr>
            <p:nvPr/>
          </p:nvSpPr>
          <p:spPr bwMode="auto">
            <a:xfrm flipV="1">
              <a:off x="5160279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Line 132"/>
            <p:cNvSpPr>
              <a:spLocks noChangeShapeType="1"/>
            </p:cNvSpPr>
            <p:nvPr/>
          </p:nvSpPr>
          <p:spPr bwMode="auto">
            <a:xfrm flipV="1">
              <a:off x="5841135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Line 133"/>
            <p:cNvSpPr>
              <a:spLocks noChangeShapeType="1"/>
            </p:cNvSpPr>
            <p:nvPr/>
          </p:nvSpPr>
          <p:spPr bwMode="auto">
            <a:xfrm flipV="1">
              <a:off x="6521992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3627784" y="4827577"/>
              <a:ext cx="314379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None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auto">
            <a:xfrm>
              <a:off x="4200144" y="4827577"/>
              <a:ext cx="52872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Beginner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auto">
            <a:xfrm>
              <a:off x="4838698" y="4827577"/>
              <a:ext cx="650987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Competent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5569872" y="4827577"/>
              <a:ext cx="558896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Proficient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6335639" y="4827577"/>
              <a:ext cx="371539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Expert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auto">
            <a:xfrm>
              <a:off x="4671777" y="5080681"/>
              <a:ext cx="10034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Demi" panose="020B0703020102020204" pitchFamily="34" charset="0"/>
                </a:rPr>
                <a:t>Proficiency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 rot="16200000">
              <a:off x="1318983" y="2620090"/>
              <a:ext cx="47186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Demi" panose="020B0703020102020204" pitchFamily="34" charset="0"/>
                </a:rPr>
                <a:t>Topic</a:t>
              </a: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auto">
            <a:xfrm>
              <a:off x="8132790" y="3595054"/>
              <a:ext cx="9778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0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auto">
            <a:xfrm>
              <a:off x="8132790" y="3287160"/>
              <a:ext cx="9778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4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5" name="Rectangle 144"/>
            <p:cNvSpPr>
              <a:spLocks noChangeArrowheads="1"/>
            </p:cNvSpPr>
            <p:nvPr/>
          </p:nvSpPr>
          <p:spPr bwMode="auto">
            <a:xfrm>
              <a:off x="8132790" y="2979266"/>
              <a:ext cx="9778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8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8132790" y="2671372"/>
              <a:ext cx="195566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12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8132790" y="2363478"/>
              <a:ext cx="18986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16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8132790" y="2051247"/>
              <a:ext cx="5338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Demi" panose="020B0703020102020204" pitchFamily="34" charset="0"/>
                </a:rPr>
                <a:t>Count</a:t>
              </a:r>
            </a:p>
          </p:txBody>
        </p:sp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1327" y="2373312"/>
              <a:ext cx="269054" cy="1330325"/>
            </a:xfrm>
            <a:prstGeom prst="rect">
              <a:avLst/>
            </a:prstGeom>
          </p:spPr>
        </p:pic>
      </p:grpSp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26065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Pre-course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399967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4564" y="753090"/>
            <a:ext cx="538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Natural Language data, like internet searches or social media posts.</a:t>
            </a:r>
            <a:endParaRPr lang="en-IN" sz="14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0874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Unstructured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0D136-8EAD-473B-B3A0-23C7C9AE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2" y="1207281"/>
            <a:ext cx="5658898" cy="3682636"/>
          </a:xfrm>
          <a:prstGeom prst="rect">
            <a:avLst/>
          </a:prstGeom>
          <a:ln w="3175">
            <a:solidFill>
              <a:srgbClr val="232153"/>
            </a:solidFill>
          </a:ln>
          <a:effectLst>
            <a:outerShdw blurRad="50800" sx="101000" sy="101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6964340" y="753090"/>
            <a:ext cx="2313296" cy="4136827"/>
            <a:chOff x="6964340" y="753090"/>
            <a:chExt cx="2313296" cy="41368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F9F0-CE02-4740-ABA8-40B06A8475B3}"/>
                </a:ext>
              </a:extLst>
            </p:cNvPr>
            <p:cNvSpPr txBox="1"/>
            <p:nvPr/>
          </p:nvSpPr>
          <p:spPr>
            <a:xfrm>
              <a:off x="6964340" y="753090"/>
              <a:ext cx="2313296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 January 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January 1</a:t>
              </a:r>
              <a:r>
                <a:rPr lang="en-US" sz="1400" baseline="300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st</a:t>
              </a:r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, 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1/1/1970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01/01/1970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01-01-1970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01/01/70</a:t>
              </a:r>
            </a:p>
          </p:txBody>
        </p:sp>
        <p:pic>
          <p:nvPicPr>
            <p:cNvPr id="11" name="Picture 2" descr="See the source image">
              <a:hlinkClick r:id="rId3" action="ppaction://hlinkfile"/>
              <a:extLst>
                <a:ext uri="{FF2B5EF4-FFF2-40B4-BE49-F238E27FC236}">
                  <a16:creationId xmlns:a16="http://schemas.microsoft.com/office/drawing/2014/main" id="{3B239F66-A9B3-43CB-961C-45B897E1E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905" y="3468897"/>
              <a:ext cx="1226166" cy="142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69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1"/>
            <a:ext cx="3232107" cy="2773078"/>
            <a:chOff x="345028" y="1665790"/>
            <a:chExt cx="3232107" cy="2773078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2564239"/>
              <a:ext cx="1868260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80270"/>
              <a:ext cx="1924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91500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32019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50254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0769" y="2941378"/>
              <a:ext cx="2825820" cy="149749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0"/>
              <a:ext cx="2825820" cy="87149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709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Data Wrangling with </a:t>
            </a:r>
            <a:r>
              <a:rPr lang="en-IN" sz="2100" dirty="0" err="1">
                <a:solidFill>
                  <a:srgbClr val="232153"/>
                </a:solidFill>
                <a:latin typeface="Franklin Gothic Medium" panose="020B0603020102020204" pitchFamily="34" charset="0"/>
              </a:rPr>
              <a:t>dplyr</a:t>
            </a:r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9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Effectively use R’s pipe %&gt;% syntax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</a:t>
            </a:r>
            <a:r>
              <a:rPr lang="en-US" sz="1200" dirty="0" err="1">
                <a:latin typeface="Franklin Gothic Book" panose="020B0503020102020204" pitchFamily="34" charset="0"/>
              </a:rPr>
              <a:t>dplyr's</a:t>
            </a:r>
            <a:r>
              <a:rPr lang="en-US" sz="1200" dirty="0">
                <a:latin typeface="Franklin Gothic Book" panose="020B0503020102020204" pitchFamily="34" charset="0"/>
              </a:rPr>
              <a:t> grammar for data manipulation using the following functions: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filter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select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mutate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arrange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summarize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7147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5A90433-3031-4B4C-A1FF-8412EAD870C7}"/>
              </a:ext>
            </a:extLst>
          </p:cNvPr>
          <p:cNvSpPr/>
          <p:nvPr/>
        </p:nvSpPr>
        <p:spPr>
          <a:xfrm>
            <a:off x="7524749" y="510425"/>
            <a:ext cx="1906853" cy="445008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5B5A544-4DCD-40CC-BB74-E4F60B956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77759"/>
              </p:ext>
            </p:extLst>
          </p:nvPr>
        </p:nvGraphicFramePr>
        <p:xfrm>
          <a:off x="5599417" y="510425"/>
          <a:ext cx="3832184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3216899819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3612087269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3168415742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4212487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Cost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Employee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Type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Available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$19.10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$7.30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4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3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$2.18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$105.47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$657.32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$981.02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5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$52.43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603"/>
                  </a:ext>
                </a:extLst>
              </a:tr>
            </a:tbl>
          </a:graphicData>
        </a:graphic>
      </p:graphicFrame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EA1FFB94-D1C5-4106-B4DC-98E3C95CF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43745"/>
              </p:ext>
            </p:extLst>
          </p:nvPr>
        </p:nvGraphicFramePr>
        <p:xfrm>
          <a:off x="6562789" y="508600"/>
          <a:ext cx="1916092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937920674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3216899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Employee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Type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4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3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5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6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177F-E3FF-42B5-BC5B-1F759926D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25315"/>
              </p:ext>
            </p:extLst>
          </p:nvPr>
        </p:nvGraphicFramePr>
        <p:xfrm>
          <a:off x="8477976" y="510607"/>
          <a:ext cx="958046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154417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Available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29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8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69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3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1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8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7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2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32535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061E0E99-3412-4089-9B7A-681C41BFB6DE}"/>
              </a:ext>
            </a:extLst>
          </p:cNvPr>
          <p:cNvSpPr/>
          <p:nvPr/>
        </p:nvSpPr>
        <p:spPr>
          <a:xfrm>
            <a:off x="5584975" y="516000"/>
            <a:ext cx="950724" cy="445008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53" name="Table 2">
            <a:extLst>
              <a:ext uri="{FF2B5EF4-FFF2-40B4-BE49-F238E27FC236}">
                <a16:creationId xmlns:a16="http://schemas.microsoft.com/office/drawing/2014/main" id="{E8EE4218-FF42-4F0A-B4B8-EBA608F53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84652"/>
              </p:ext>
            </p:extLst>
          </p:nvPr>
        </p:nvGraphicFramePr>
        <p:xfrm>
          <a:off x="5605027" y="510607"/>
          <a:ext cx="958046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3216899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Cost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$19.10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$7.30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4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3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$2.18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$105.47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$657.32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$981.02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5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$52.43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603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CAEE0B58-9A85-4C1E-8B70-201DACF6F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6734"/>
              </p:ext>
            </p:extLst>
          </p:nvPr>
        </p:nvGraphicFramePr>
        <p:xfrm>
          <a:off x="4634678" y="508537"/>
          <a:ext cx="958046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154417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Cost 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hds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29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8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69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3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$1.0547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$6.5732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1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8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$9.8102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7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$0.0506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2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$0.5243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32535"/>
                  </a:ext>
                </a:extLst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2602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Introduction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to </a:t>
            </a:r>
            <a:r>
              <a:rPr lang="en-IN" sz="1900" dirty="0" err="1">
                <a:solidFill>
                  <a:srgbClr val="232153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dplyr</a:t>
            </a:r>
            <a:endParaRPr lang="en-IN" sz="1900" dirty="0">
              <a:solidFill>
                <a:srgbClr val="232153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6208C-8EDE-469F-B154-970C55EABEC3}"/>
              </a:ext>
            </a:extLst>
          </p:cNvPr>
          <p:cNvSpPr txBox="1"/>
          <p:nvPr/>
        </p:nvSpPr>
        <p:spPr>
          <a:xfrm>
            <a:off x="421200" y="1549543"/>
            <a:ext cx="2718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Filter the data: filter()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4F3464-52CC-4162-9A9C-2BBF585185E6}"/>
              </a:ext>
            </a:extLst>
          </p:cNvPr>
          <p:cNvSpPr txBox="1"/>
          <p:nvPr/>
        </p:nvSpPr>
        <p:spPr>
          <a:xfrm>
            <a:off x="421200" y="2092757"/>
            <a:ext cx="2718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Select a subset: select()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A713F6-6D4B-4823-B349-A55C0A444215}"/>
              </a:ext>
            </a:extLst>
          </p:cNvPr>
          <p:cNvSpPr txBox="1"/>
          <p:nvPr/>
        </p:nvSpPr>
        <p:spPr>
          <a:xfrm>
            <a:off x="421200" y="2363170"/>
            <a:ext cx="2941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Apply functions: mutate()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964C0-FBB3-4BC4-888D-40DF6CEF1793}"/>
              </a:ext>
            </a:extLst>
          </p:cNvPr>
          <p:cNvSpPr txBox="1"/>
          <p:nvPr/>
        </p:nvSpPr>
        <p:spPr>
          <a:xfrm>
            <a:off x="421200" y="2637983"/>
            <a:ext cx="2941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Arrange groups: arrange()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B0090-4DD7-46E6-A85D-6FAB9660C955}"/>
              </a:ext>
            </a:extLst>
          </p:cNvPr>
          <p:cNvSpPr txBox="1"/>
          <p:nvPr/>
        </p:nvSpPr>
        <p:spPr>
          <a:xfrm>
            <a:off x="421200" y="1822102"/>
            <a:ext cx="3173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Establish groups: </a:t>
            </a:r>
            <a:r>
              <a:rPr lang="en-US" sz="16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group_by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1BD5B8-F67B-449F-9DE7-C3D745F8BE52}"/>
              </a:ext>
            </a:extLst>
          </p:cNvPr>
          <p:cNvSpPr txBox="1"/>
          <p:nvPr/>
        </p:nvSpPr>
        <p:spPr>
          <a:xfrm>
            <a:off x="421200" y="2912798"/>
            <a:ext cx="4000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Make summarizations: </a:t>
            </a:r>
            <a:r>
              <a:rPr lang="en-US" sz="16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summarise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12E4EA-860E-4B74-B1B9-6FCD20218639}"/>
              </a:ext>
            </a:extLst>
          </p:cNvPr>
          <p:cNvSpPr/>
          <p:nvPr/>
        </p:nvSpPr>
        <p:spPr>
          <a:xfrm>
            <a:off x="5599415" y="886312"/>
            <a:ext cx="3830400" cy="342042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430D-8EC6-4D6D-96F5-16B8C8F161E6}"/>
              </a:ext>
            </a:extLst>
          </p:cNvPr>
          <p:cNvSpPr/>
          <p:nvPr/>
        </p:nvSpPr>
        <p:spPr>
          <a:xfrm>
            <a:off x="5599402" y="2767862"/>
            <a:ext cx="3830400" cy="328751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797080-0A7E-40CB-BB0C-D0D042E865CD}"/>
              </a:ext>
            </a:extLst>
          </p:cNvPr>
          <p:cNvSpPr/>
          <p:nvPr/>
        </p:nvSpPr>
        <p:spPr>
          <a:xfrm>
            <a:off x="5599414" y="1246013"/>
            <a:ext cx="3844800" cy="1496097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E610-8160-4D5D-897B-B8E0F893B2C2}"/>
              </a:ext>
            </a:extLst>
          </p:cNvPr>
          <p:cNvSpPr/>
          <p:nvPr/>
        </p:nvSpPr>
        <p:spPr>
          <a:xfrm>
            <a:off x="5595158" y="3127177"/>
            <a:ext cx="3844800" cy="185060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24DE58-A424-413B-8672-27EC2D7514DD}"/>
              </a:ext>
            </a:extLst>
          </p:cNvPr>
          <p:cNvSpPr/>
          <p:nvPr/>
        </p:nvSpPr>
        <p:spPr>
          <a:xfrm>
            <a:off x="5599409" y="1252120"/>
            <a:ext cx="3830400" cy="35450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2E43D3-79B6-4EDD-B50E-C16F66CB016D}"/>
              </a:ext>
            </a:extLst>
          </p:cNvPr>
          <p:cNvSpPr/>
          <p:nvPr/>
        </p:nvSpPr>
        <p:spPr>
          <a:xfrm>
            <a:off x="5599408" y="2019426"/>
            <a:ext cx="3830400" cy="34532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F5AB8D-BBA4-4EF1-9E22-FF3FC22A61E2}"/>
              </a:ext>
            </a:extLst>
          </p:cNvPr>
          <p:cNvSpPr/>
          <p:nvPr/>
        </p:nvSpPr>
        <p:spPr>
          <a:xfrm>
            <a:off x="5599407" y="3497096"/>
            <a:ext cx="3830394" cy="34121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DC7063-032E-4F4D-AEB3-5C92A49A36EF}"/>
              </a:ext>
            </a:extLst>
          </p:cNvPr>
          <p:cNvSpPr/>
          <p:nvPr/>
        </p:nvSpPr>
        <p:spPr>
          <a:xfrm>
            <a:off x="5599402" y="1639040"/>
            <a:ext cx="3830400" cy="354503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D4A3BF-C1C4-4366-9644-702F9993AB53}"/>
              </a:ext>
            </a:extLst>
          </p:cNvPr>
          <p:cNvSpPr/>
          <p:nvPr/>
        </p:nvSpPr>
        <p:spPr>
          <a:xfrm>
            <a:off x="5599402" y="2390500"/>
            <a:ext cx="3830400" cy="354503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A008CF-F9E9-41C6-A389-F2B51496FF5C}"/>
              </a:ext>
            </a:extLst>
          </p:cNvPr>
          <p:cNvSpPr/>
          <p:nvPr/>
        </p:nvSpPr>
        <p:spPr>
          <a:xfrm>
            <a:off x="5599400" y="3119603"/>
            <a:ext cx="3830401" cy="354503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02DEF8-A8B9-4830-A9D3-B17C5E811E96}"/>
              </a:ext>
            </a:extLst>
          </p:cNvPr>
          <p:cNvSpPr/>
          <p:nvPr/>
        </p:nvSpPr>
        <p:spPr>
          <a:xfrm>
            <a:off x="5599401" y="3862235"/>
            <a:ext cx="3830400" cy="1087017"/>
          </a:xfrm>
          <a:prstGeom prst="rect">
            <a:avLst/>
          </a:prstGeom>
          <a:solidFill>
            <a:schemeClr val="accent6">
              <a:alpha val="2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3F33BF-77DE-457C-AB71-EF248ACE4704}"/>
              </a:ext>
            </a:extLst>
          </p:cNvPr>
          <p:cNvSpPr/>
          <p:nvPr/>
        </p:nvSpPr>
        <p:spPr>
          <a:xfrm>
            <a:off x="6534142" y="516667"/>
            <a:ext cx="987228" cy="4435200"/>
          </a:xfrm>
          <a:prstGeom prst="rect">
            <a:avLst/>
          </a:prstGeom>
          <a:noFill/>
          <a:ln w="25400">
            <a:solidFill>
              <a:srgbClr val="232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0F38CD-C2DC-4F96-9EE6-79BCBE6C3D4D}"/>
              </a:ext>
            </a:extLst>
          </p:cNvPr>
          <p:cNvSpPr/>
          <p:nvPr/>
        </p:nvSpPr>
        <p:spPr>
          <a:xfrm>
            <a:off x="5601929" y="868232"/>
            <a:ext cx="954000" cy="4086000"/>
          </a:xfrm>
          <a:prstGeom prst="rect">
            <a:avLst/>
          </a:prstGeom>
          <a:solidFill>
            <a:srgbClr val="232153">
              <a:alpha val="90000"/>
            </a:srgbClr>
          </a:solidFill>
          <a:ln w="25400">
            <a:solidFill>
              <a:srgbClr val="232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Mean = $203.92</a:t>
            </a:r>
          </a:p>
        </p:txBody>
      </p:sp>
    </p:spTree>
    <p:extLst>
      <p:ext uri="{BB962C8B-B14F-4D97-AF65-F5344CB8AC3E}">
        <p14:creationId xmlns:p14="http://schemas.microsoft.com/office/powerpoint/2010/main" val="162324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7576E-6 -8.62069E-7 L 0.09533 -0.0008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54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828E-6 -2.58621E-7 L -0.1905 -0.0008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3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7" grpId="0" animBg="1"/>
      <p:bldP spid="47" grpId="1" animBg="1"/>
      <p:bldP spid="22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8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4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27555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Introduction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to </a:t>
            </a:r>
            <a:r>
              <a:rPr lang="en-IN" sz="19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dplyr</a:t>
            </a:r>
            <a:endParaRPr lang="en-IN" sz="19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85A2F8D-5645-472F-BFF6-97B3C8774E7A}"/>
              </a:ext>
            </a:extLst>
          </p:cNvPr>
          <p:cNvSpPr txBox="1"/>
          <p:nvPr/>
        </p:nvSpPr>
        <p:spPr>
          <a:xfrm>
            <a:off x="6831450" y="927763"/>
            <a:ext cx="183391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%&gt;% 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filter()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 err="1">
                <a:solidFill>
                  <a:schemeClr val="accent4"/>
                </a:solidFill>
                <a:latin typeface="Franklin Gothic Book" panose="020B0503020102020204" pitchFamily="34" charset="0"/>
              </a:rPr>
              <a:t>group_by</a:t>
            </a:r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mutate()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arrange()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summarise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()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select()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01FF189-101D-4BDA-87DC-BFEB105B3D26}"/>
              </a:ext>
            </a:extLst>
          </p:cNvPr>
          <p:cNvSpPr txBox="1"/>
          <p:nvPr/>
        </p:nvSpPr>
        <p:spPr>
          <a:xfrm>
            <a:off x="427808" y="927763"/>
            <a:ext cx="53602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Using the dataset “data”,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filter the data according to a logical argument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group the data by the unique categories in a column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“</a:t>
            </a:r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mutate” the data by adding a new column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arrange the columns in a specific order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summarise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 specific columns of the data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and finally</a:t>
            </a:r>
          </a:p>
          <a:p>
            <a:pPr>
              <a:buSzPct val="100000"/>
            </a:pPr>
            <a:endParaRPr lang="en-US" sz="1600" b="1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select a specific column</a:t>
            </a:r>
          </a:p>
        </p:txBody>
      </p:sp>
    </p:spTree>
    <p:extLst>
      <p:ext uri="{BB962C8B-B14F-4D97-AF65-F5344CB8AC3E}">
        <p14:creationId xmlns:p14="http://schemas.microsoft.com/office/powerpoint/2010/main" val="298033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1" grpId="0"/>
      <p:bldP spid="1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228139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Review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and practice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098372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61559"/>
              <a:ext cx="243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</a:p>
            <a:p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Transformation</a:t>
              </a:r>
            </a:p>
          </p:txBody>
        </p:sp>
        <p:graphicFrame>
          <p:nvGraphicFramePr>
            <p:cNvPr id="11" name="Object 10">
              <a:hlinkClick r:id="rId3" action="ppaction://hlinkfile"/>
              <a:extLst>
                <a:ext uri="{FF2B5EF4-FFF2-40B4-BE49-F238E27FC236}">
                  <a16:creationId xmlns:a16="http://schemas.microsoft.com/office/drawing/2014/main" id="{01D2AC32-1438-4A2D-B419-7A7CE769C2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032988"/>
                </p:ext>
              </p:extLst>
            </p:nvPr>
          </p:nvGraphicFramePr>
          <p:xfrm>
            <a:off x="3862310" y="556507"/>
            <a:ext cx="5759355" cy="4449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4" imgW="10477373" imgH="8096114" progId="AcroExch.Document.11">
                    <p:embed/>
                  </p:oleObj>
                </mc:Choice>
                <mc:Fallback>
                  <p:oleObj name="Acrobat Document" r:id="rId4" imgW="10477373" imgH="8096114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62310" y="556507"/>
                          <a:ext cx="5759355" cy="44498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8871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1"/>
            <a:ext cx="3232107" cy="2779194"/>
            <a:chOff x="345028" y="1665790"/>
            <a:chExt cx="3232107" cy="2779194"/>
          </a:xfrm>
        </p:grpSpPr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05206"/>
              <a:ext cx="192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52491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70726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0769" y="3166139"/>
              <a:ext cx="2825820" cy="1278845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0"/>
              <a:ext cx="2825820" cy="110237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9181" y="2796255"/>
              <a:ext cx="1551631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812153"/>
              <a:ext cx="1481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0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Data Merging in R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8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the 4 basic data joins: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Left join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Right join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Inner join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Outer join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how to accomplish these basic joins in 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2393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89641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D4B9F-1A0B-884D-B11C-5E25BFF5193F}"/>
              </a:ext>
            </a:extLst>
          </p:cNvPr>
          <p:cNvSpPr txBox="1"/>
          <p:nvPr/>
        </p:nvSpPr>
        <p:spPr>
          <a:xfrm>
            <a:off x="843280" y="1178560"/>
            <a:ext cx="7538720" cy="319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2-day course that will take place from 9AM to 4PM EDT</a:t>
            </a:r>
          </a:p>
          <a:p>
            <a:endParaRPr lang="en-US" dirty="0"/>
          </a:p>
          <a:p>
            <a:r>
              <a:rPr lang="en-US" dirty="0"/>
              <a:t>There are 10-minute breaks each hour and a 1-hour break for lunch</a:t>
            </a:r>
          </a:p>
          <a:p>
            <a:endParaRPr lang="en-US" dirty="0"/>
          </a:p>
          <a:p>
            <a:r>
              <a:rPr lang="en-US" dirty="0"/>
              <a:t>The course is broken down into a series of modules, each with their own learning objectives and materials</a:t>
            </a:r>
          </a:p>
          <a:p>
            <a:endParaRPr lang="en-US" dirty="0"/>
          </a:p>
          <a:p>
            <a:r>
              <a:rPr lang="en-US" dirty="0"/>
              <a:t>The modules are instructor lead, and the training will leverage a combination of presentations, live coding, hands-on labs, and at least one anonymous quiz</a:t>
            </a:r>
          </a:p>
          <a:p>
            <a:endParaRPr lang="en-US" dirty="0"/>
          </a:p>
          <a:p>
            <a:r>
              <a:rPr lang="en-US" dirty="0"/>
              <a:t>If there are questions during the course, please enter them into the chat</a:t>
            </a:r>
          </a:p>
        </p:txBody>
      </p:sp>
    </p:spTree>
    <p:extLst>
      <p:ext uri="{BB962C8B-B14F-4D97-AF65-F5344CB8AC3E}">
        <p14:creationId xmlns:p14="http://schemas.microsoft.com/office/powerpoint/2010/main" val="42042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11756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Transforming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713" y="798765"/>
            <a:ext cx="7027117" cy="4224574"/>
            <a:chOff x="1410713" y="798765"/>
            <a:chExt cx="7027117" cy="4224574"/>
          </a:xfrm>
        </p:grpSpPr>
        <p:sp>
          <p:nvSpPr>
            <p:cNvPr id="36" name="Rounded Rectangle 35"/>
            <p:cNvSpPr/>
            <p:nvPr/>
          </p:nvSpPr>
          <p:spPr>
            <a:xfrm>
              <a:off x="6162148" y="3086539"/>
              <a:ext cx="2023200" cy="1936800"/>
            </a:xfrm>
            <a:prstGeom prst="roundRect">
              <a:avLst>
                <a:gd name="adj" fmla="val 711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2474" y="1165011"/>
              <a:ext cx="1353600" cy="1296000"/>
            </a:xfrm>
            <a:prstGeom prst="roundRect">
              <a:avLst>
                <a:gd name="adj" fmla="val 1015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403011" y="1450305"/>
              <a:ext cx="1034819" cy="727200"/>
            </a:xfrm>
            <a:prstGeom prst="roundRect">
              <a:avLst>
                <a:gd name="adj" fmla="val 1569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169690" y="2369716"/>
              <a:ext cx="1584000" cy="1353600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10713" y="2369716"/>
              <a:ext cx="1584000" cy="1353600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0800000">
              <a:off x="3211313" y="3251024"/>
              <a:ext cx="1500755" cy="424800"/>
            </a:xfrm>
            <a:prstGeom prst="round2SameRect">
              <a:avLst>
                <a:gd name="adj1" fmla="val 25302"/>
                <a:gd name="adj2" fmla="val 0"/>
              </a:avLst>
            </a:prstGeom>
            <a:solidFill>
              <a:srgbClr val="FCBA37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ound Same Side Corner Rectangle 27"/>
            <p:cNvSpPr/>
            <p:nvPr/>
          </p:nvSpPr>
          <p:spPr>
            <a:xfrm flipH="1">
              <a:off x="3211090" y="2403813"/>
              <a:ext cx="1501200" cy="847211"/>
            </a:xfrm>
            <a:prstGeom prst="round2SameRect">
              <a:avLst>
                <a:gd name="adj1" fmla="val 11170"/>
                <a:gd name="adj2" fmla="val 0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5400000">
              <a:off x="2101558" y="2830154"/>
              <a:ext cx="1265149" cy="426192"/>
            </a:xfrm>
            <a:prstGeom prst="round2SameRect">
              <a:avLst>
                <a:gd name="adj1" fmla="val 25302"/>
                <a:gd name="adj2" fmla="val 0"/>
              </a:avLst>
            </a:prstGeom>
            <a:solidFill>
              <a:srgbClr val="FCBA37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ound Same Side Corner Rectangle 10"/>
            <p:cNvSpPr/>
            <p:nvPr/>
          </p:nvSpPr>
          <p:spPr>
            <a:xfrm rot="16200000" flipH="1">
              <a:off x="1353010" y="2507796"/>
              <a:ext cx="1265149" cy="1070907"/>
            </a:xfrm>
            <a:prstGeom prst="round2SameRect">
              <a:avLst>
                <a:gd name="adj1" fmla="val 10160"/>
                <a:gd name="adj2" fmla="val 0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6474" y="2781639"/>
              <a:ext cx="1074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Add Columns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6474" y="2019212"/>
              <a:ext cx="1500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cbind</a:t>
              </a:r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()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11313" y="2688919"/>
              <a:ext cx="1500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Add Rows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1313" y="2019212"/>
              <a:ext cx="1500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rbind</a:t>
              </a:r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()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649331" y="1209671"/>
              <a:ext cx="1255594" cy="1201003"/>
            </a:xfrm>
            <a:prstGeom prst="roundRect">
              <a:avLst>
                <a:gd name="adj" fmla="val 8145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206082" y="3120334"/>
              <a:ext cx="1942533" cy="1858075"/>
            </a:xfrm>
            <a:prstGeom prst="roundRect">
              <a:avLst>
                <a:gd name="adj" fmla="val 5976"/>
              </a:avLst>
            </a:prstGeom>
            <a:solidFill>
              <a:srgbClr val="FCBA37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451848" y="1499254"/>
              <a:ext cx="937144" cy="629303"/>
            </a:xfrm>
            <a:prstGeom prst="roundRect">
              <a:avLst>
                <a:gd name="adj" fmla="val 14703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6082" y="3910872"/>
              <a:ext cx="1942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Combine Data Frames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6286550" y="2518960"/>
              <a:ext cx="883500" cy="500521"/>
            </a:xfrm>
            <a:prstGeom prst="line">
              <a:avLst/>
            </a:prstGeom>
            <a:ln w="15875" cap="rnd">
              <a:solidFill>
                <a:srgbClr val="FF71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177780" y="2235622"/>
              <a:ext cx="739248" cy="786173"/>
            </a:xfrm>
            <a:prstGeom prst="line">
              <a:avLst/>
            </a:prstGeom>
            <a:ln w="15875" cap="rnd">
              <a:solidFill>
                <a:srgbClr val="FF71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531961" y="798765"/>
              <a:ext cx="12907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merge()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931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159530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Merging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99730" y="801792"/>
            <a:ext cx="5811539" cy="4306757"/>
            <a:chOff x="2099730" y="801792"/>
            <a:chExt cx="5811539" cy="4306757"/>
          </a:xfrm>
        </p:grpSpPr>
        <p:sp>
          <p:nvSpPr>
            <p:cNvPr id="38" name="TextBox 37"/>
            <p:cNvSpPr txBox="1"/>
            <p:nvPr/>
          </p:nvSpPr>
          <p:spPr>
            <a:xfrm>
              <a:off x="2337416" y="80179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Inner join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732" y="1165220"/>
              <a:ext cx="1976123" cy="128264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32" y="1165220"/>
              <a:ext cx="1976123" cy="128264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732" y="3463872"/>
              <a:ext cx="1976123" cy="128264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32" y="3463872"/>
              <a:ext cx="1976123" cy="128264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65616" y="80179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Full outer join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37416" y="2497837"/>
              <a:ext cx="1500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 = FALSE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65616" y="2497837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 = 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37416" y="3096258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Left outer join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65616" y="3096258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Right outer join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37416" y="480077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all.D1 = TRUE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65616" y="480077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all.D2 = TRUE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99730" y="1668046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83347" y="1668046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35146" y="1668046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18761" y="1668046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35146" y="3970982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18761" y="3970982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99730" y="3970982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83345" y="3970982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1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775" y="1386181"/>
            <a:ext cx="3420233" cy="3000025"/>
            <a:chOff x="156902" y="1665790"/>
            <a:chExt cx="3420233" cy="3000025"/>
          </a:xfrm>
        </p:grpSpPr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05206"/>
              <a:ext cx="192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9181" y="3015712"/>
              <a:ext cx="2400044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731688"/>
              <a:ext cx="14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020818"/>
              <a:ext cx="2404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63411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6902" y="3386970"/>
              <a:ext cx="2825820" cy="1278845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0"/>
              <a:ext cx="2825820" cy="132783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0427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6695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Data Visualization with ggplot2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the Grammar of Graphics (the "gg" in ggplot2)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Be Familiar with many common graphs created with ggplot2: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scatter plot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line graph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bar graph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histogram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tree map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heat map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box plot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the best graph to use for various common use-cases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08770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BA839E-99D6-4DB5-87E0-E1A815322505}"/>
              </a:ext>
            </a:extLst>
          </p:cNvPr>
          <p:cNvSpPr txBox="1"/>
          <p:nvPr/>
        </p:nvSpPr>
        <p:spPr>
          <a:xfrm>
            <a:off x="420769" y="212577"/>
            <a:ext cx="315310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ggplot2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5128" y="716890"/>
            <a:ext cx="8333895" cy="4374486"/>
            <a:chOff x="925128" y="716890"/>
            <a:chExt cx="8333895" cy="43744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F4E343-DA92-450F-A3EC-497BE6BC5EDE}"/>
                </a:ext>
              </a:extLst>
            </p:cNvPr>
            <p:cNvSpPr txBox="1"/>
            <p:nvPr/>
          </p:nvSpPr>
          <p:spPr>
            <a:xfrm>
              <a:off x="925128" y="2580968"/>
              <a:ext cx="211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Grammar of Graphics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38149" y="716890"/>
              <a:ext cx="5820874" cy="4374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1C621D-51D7-45F0-BFDE-06D252D7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301" y="788315"/>
              <a:ext cx="5680625" cy="42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8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BA839E-99D6-4DB5-87E0-E1A815322505}"/>
              </a:ext>
            </a:extLst>
          </p:cNvPr>
          <p:cNvSpPr txBox="1"/>
          <p:nvPr/>
        </p:nvSpPr>
        <p:spPr>
          <a:xfrm>
            <a:off x="420769" y="212577"/>
            <a:ext cx="315310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ggplot2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5105E-8EDB-4F29-8D19-781CF0225632}"/>
              </a:ext>
            </a:extLst>
          </p:cNvPr>
          <p:cNvSpPr txBox="1"/>
          <p:nvPr/>
        </p:nvSpPr>
        <p:spPr>
          <a:xfrm>
            <a:off x="4926088" y="930317"/>
            <a:ext cx="4738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ggplot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(data =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target_df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</a:t>
            </a:r>
            <a:b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aes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(x = </a:t>
            </a:r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x_axis_col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,</a:t>
            </a:r>
          </a:p>
          <a:p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      y = </a:t>
            </a:r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y_axis_col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,</a:t>
            </a:r>
          </a:p>
          <a:p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      col = </a:t>
            </a:r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color_grouping_col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))                                 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+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geom_point</a:t>
            </a:r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                                                             + 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2"/>
                </a:solidFill>
                <a:latin typeface="Franklin Gothic Book" panose="020B0503020102020204" pitchFamily="34" charset="0"/>
              </a:rPr>
              <a:t>facet_wrap</a:t>
            </a:r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Franklin Gothic Book" panose="020B0503020102020204" pitchFamily="34" charset="0"/>
              </a:rPr>
              <a:t>vars</a:t>
            </a:r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Franklin Gothic Book" panose="020B0503020102020204" pitchFamily="34" charset="0"/>
              </a:rPr>
              <a:t>facet_group_col</a:t>
            </a:r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))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                          +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stat_summary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()                                                         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+</a:t>
            </a:r>
          </a:p>
          <a:p>
            <a:endParaRPr lang="en-US" sz="1600" b="1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4"/>
                </a:solidFill>
                <a:latin typeface="Franklin Gothic Book" panose="020B0503020102020204" pitchFamily="34" charset="0"/>
              </a:rPr>
              <a:t>coord_flip</a:t>
            </a:r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()                                                                 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+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theme(</a:t>
            </a:r>
            <a:r>
              <a:rPr lang="en-US" sz="1600" b="1" dirty="0" err="1">
                <a:solidFill>
                  <a:srgbClr val="7030A0"/>
                </a:solidFill>
                <a:latin typeface="Franklin Gothic Book" panose="020B0503020102020204" pitchFamily="34" charset="0"/>
              </a:rPr>
              <a:t>legend.text</a:t>
            </a: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 = </a:t>
            </a:r>
            <a:r>
              <a:rPr lang="en-US" sz="1600" b="1" dirty="0" err="1">
                <a:solidFill>
                  <a:srgbClr val="7030A0"/>
                </a:solidFill>
                <a:latin typeface="Franklin Gothic Book" panose="020B0503020102020204" pitchFamily="34" charset="0"/>
              </a:rPr>
              <a:t>element_text</a:t>
            </a: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(face = “bold”)</a:t>
            </a:r>
            <a:endParaRPr lang="en-IN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558AD-CB97-4D9A-AE38-E4B255B06815}"/>
              </a:ext>
            </a:extLst>
          </p:cNvPr>
          <p:cNvSpPr txBox="1"/>
          <p:nvPr/>
        </p:nvSpPr>
        <p:spPr>
          <a:xfrm>
            <a:off x="424840" y="930317"/>
            <a:ext cx="3942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Using the dataset “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target_df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”</a:t>
            </a:r>
            <a:b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map these variables to the axis and color aesthetics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endParaRPr lang="en-US" sz="1600" b="1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define objects in graph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split into subsets/panels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transform the data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flip the axes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and finally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set the color and design theme</a:t>
            </a:r>
            <a:endParaRPr lang="en-IN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9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32035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ggplot2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098372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61559"/>
              <a:ext cx="243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</a:p>
            <a:p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Visualization</a:t>
              </a:r>
            </a:p>
          </p:txBody>
        </p:sp>
        <p:graphicFrame>
          <p:nvGraphicFramePr>
            <p:cNvPr id="16" name="Object 15">
              <a:hlinkClick r:id="rId3" action="ppaction://hlinkfile"/>
              <a:extLst>
                <a:ext uri="{FF2B5EF4-FFF2-40B4-BE49-F238E27FC236}">
                  <a16:creationId xmlns:a16="http://schemas.microsoft.com/office/drawing/2014/main" id="{25AA726A-2D44-497D-8953-89CF4D5992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8292158"/>
                </p:ext>
              </p:extLst>
            </p:nvPr>
          </p:nvGraphicFramePr>
          <p:xfrm>
            <a:off x="3871456" y="563273"/>
            <a:ext cx="5711923" cy="4414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4" imgW="10477373" imgH="8096114" progId="AcroExch.Document.DC">
                    <p:embed/>
                  </p:oleObj>
                </mc:Choice>
                <mc:Fallback>
                  <p:oleObj name="Acrobat Document" r:id="rId4" imgW="10477373" imgH="8096114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71456" y="563273"/>
                          <a:ext cx="5711923" cy="44140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529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0"/>
            <a:ext cx="3232107" cy="2131182"/>
            <a:chOff x="345028" y="1665789"/>
            <a:chExt cx="3232107" cy="2131182"/>
          </a:xfrm>
        </p:grpSpPr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05206"/>
              <a:ext cx="192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731688"/>
              <a:ext cx="14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2954983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89"/>
              <a:ext cx="2825820" cy="1530245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9181" y="3242851"/>
              <a:ext cx="2657680" cy="554120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261001"/>
              <a:ext cx="28303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8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Interactive Visualizations with shiny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9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course,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077" y="1831906"/>
            <a:ext cx="406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Understand enough R programming sufficient for working  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on the labs and most basic data analytics tasks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077" y="2240335"/>
            <a:ext cx="3997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Get familiar with notebooks in RStudio (</a:t>
            </a:r>
            <a:r>
              <a:rPr lang="en-US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knittr</a:t>
            </a: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9077" y="2465885"/>
            <a:ext cx="3072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Use R Markdown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077" y="2691435"/>
            <a:ext cx="385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Import a variety of data formats into R (e.g. JSON,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CSV*, XPT*, XLS) (Stretch goal - API)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077" y="3092551"/>
            <a:ext cx="3997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Clean and pre-process data in preparation for analysis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(quality control check)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9077" y="3502767"/>
            <a:ext cx="4465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Merge and transform data from multiple data sources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9987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077" y="3779766"/>
            <a:ext cx="4465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Interact with data using shiny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282711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  <p:bldP spid="22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Know the anatomy of a shiny interactive application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Know the benefits of reactive visualizations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Browse RStudio’s gallery of shiny visualizations to incorporate into your own data visualization project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5116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BA839E-99D6-4DB5-87E0-E1A815322505}"/>
              </a:ext>
            </a:extLst>
          </p:cNvPr>
          <p:cNvSpPr txBox="1"/>
          <p:nvPr/>
        </p:nvSpPr>
        <p:spPr>
          <a:xfrm>
            <a:off x="420769" y="212577"/>
            <a:ext cx="29129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shiny</a:t>
            </a:r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FD4D059C-24FC-469C-BF09-CC7B6819838B}"/>
              </a:ext>
            </a:extLst>
          </p:cNvPr>
          <p:cNvSpPr/>
          <p:nvPr/>
        </p:nvSpPr>
        <p:spPr>
          <a:xfrm>
            <a:off x="1378424" y="1547548"/>
            <a:ext cx="1934024" cy="1975513"/>
          </a:xfrm>
          <a:prstGeom prst="verticalScroll">
            <a:avLst/>
          </a:prstGeom>
          <a:solidFill>
            <a:srgbClr val="FCBA37"/>
          </a:solidFill>
          <a:ln>
            <a:solidFill>
              <a:srgbClr val="FF71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ui.R</a:t>
            </a:r>
            <a:endParaRPr lang="en-US" sz="18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D1647-CADF-48CB-9E90-DE2E3D810AC3}"/>
              </a:ext>
            </a:extLst>
          </p:cNvPr>
          <p:cNvSpPr txBox="1"/>
          <p:nvPr/>
        </p:nvSpPr>
        <p:spPr>
          <a:xfrm>
            <a:off x="374135" y="3702167"/>
            <a:ext cx="394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Code for the web page</a:t>
            </a:r>
          </a:p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(User Interface)</a:t>
            </a:r>
            <a:endParaRPr lang="en-IN" sz="18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E7DA58BD-84EF-485F-8DA6-E816BC3BC290}"/>
              </a:ext>
            </a:extLst>
          </p:cNvPr>
          <p:cNvSpPr/>
          <p:nvPr/>
        </p:nvSpPr>
        <p:spPr>
          <a:xfrm>
            <a:off x="6143767" y="1547548"/>
            <a:ext cx="1934024" cy="1975513"/>
          </a:xfrm>
          <a:prstGeom prst="verticalScroll">
            <a:avLst/>
          </a:prstGeom>
          <a:solidFill>
            <a:srgbClr val="FCBA37"/>
          </a:solidFill>
          <a:ln>
            <a:solidFill>
              <a:srgbClr val="FF71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server.R</a:t>
            </a:r>
            <a:endParaRPr lang="en-US" sz="18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F81F1-9B4C-4594-AF76-9C8711416593}"/>
              </a:ext>
            </a:extLst>
          </p:cNvPr>
          <p:cNvSpPr txBox="1"/>
          <p:nvPr/>
        </p:nvSpPr>
        <p:spPr>
          <a:xfrm>
            <a:off x="5139478" y="3702167"/>
            <a:ext cx="394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Code for the machine running R</a:t>
            </a:r>
          </a:p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(server)</a:t>
            </a:r>
            <a:endParaRPr lang="en-IN" sz="18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11" grpId="0"/>
      <p:bldP spid="12" grpId="0" animBg="1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294728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shiny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098372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61559"/>
              <a:ext cx="243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</a:p>
            <a:p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Visualization</a:t>
              </a:r>
            </a:p>
          </p:txBody>
        </p:sp>
        <p:graphicFrame>
          <p:nvGraphicFramePr>
            <p:cNvPr id="11" name="Object 10">
              <a:hlinkClick r:id="rId3" action="ppaction://hlinkfile"/>
              <a:extLst>
                <a:ext uri="{FF2B5EF4-FFF2-40B4-BE49-F238E27FC236}">
                  <a16:creationId xmlns:a16="http://schemas.microsoft.com/office/drawing/2014/main" id="{A7AF4F7C-DBE0-4270-870F-08B313D444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6967725"/>
                </p:ext>
              </p:extLst>
            </p:nvPr>
          </p:nvGraphicFramePr>
          <p:xfrm>
            <a:off x="3866254" y="568038"/>
            <a:ext cx="5721201" cy="4420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4" imgW="7543647" imgH="5829300" progId="AcroExch.Document.DC">
                    <p:embed/>
                  </p:oleObj>
                </mc:Choice>
                <mc:Fallback>
                  <p:oleObj name="Acrobat Document" r:id="rId4" imgW="7543647" imgH="5829300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66254" y="568038"/>
                          <a:ext cx="5721201" cy="4420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764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107382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33046-F775-4346-82E8-891B550ADABB}"/>
              </a:ext>
            </a:extLst>
          </p:cNvPr>
          <p:cNvSpPr txBox="1"/>
          <p:nvPr/>
        </p:nvSpPr>
        <p:spPr>
          <a:xfrm>
            <a:off x="420769" y="1574800"/>
            <a:ext cx="3246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ranklin Gothic Book" panose="020B0503020102020204" pitchFamily="34" charset="0"/>
              </a:rPr>
              <a:t>Final details: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Stay in touch with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End of course surveys</a:t>
            </a:r>
          </a:p>
          <a:p>
            <a:endParaRPr lang="en-US" sz="1200" dirty="0"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F0866-B80A-3E45-96A2-B50B03E9786C}"/>
              </a:ext>
            </a:extLst>
          </p:cNvPr>
          <p:cNvSpPr txBox="1"/>
          <p:nvPr/>
        </p:nvSpPr>
        <p:spPr>
          <a:xfrm>
            <a:off x="566868" y="4192502"/>
            <a:ext cx="349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 You FDA!</a:t>
            </a:r>
          </a:p>
        </p:txBody>
      </p:sp>
    </p:spTree>
    <p:extLst>
      <p:ext uri="{BB962C8B-B14F-4D97-AF65-F5344CB8AC3E}">
        <p14:creationId xmlns:p14="http://schemas.microsoft.com/office/powerpoint/2010/main" val="8801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03390" y="355910"/>
            <a:ext cx="8451621" cy="5255105"/>
            <a:chOff x="803389" y="399800"/>
            <a:chExt cx="8451621" cy="525510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89" y="1767076"/>
              <a:ext cx="8451621" cy="388782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45843" y="399800"/>
              <a:ext cx="2253081" cy="165792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B8E91-0DFB-4854-96CB-2C22BDE40FCA}"/>
                </a:ext>
              </a:extLst>
            </p:cNvPr>
            <p:cNvSpPr txBox="1"/>
            <p:nvPr/>
          </p:nvSpPr>
          <p:spPr>
            <a:xfrm>
              <a:off x="2037702" y="580055"/>
              <a:ext cx="18905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Before you go…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please take a few moments to complete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the survey.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006" y="402336"/>
              <a:ext cx="2099523" cy="15135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735BF0-9452-4A51-BAB5-02194F88C3FB}"/>
                </a:ext>
              </a:extLst>
            </p:cNvPr>
            <p:cNvSpPr/>
            <p:nvPr/>
          </p:nvSpPr>
          <p:spPr>
            <a:xfrm>
              <a:off x="6127936" y="623866"/>
              <a:ext cx="17072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Check your email for the link.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3ADB0-62D8-4BF5-9530-28DFDD3FD486}"/>
                </a:ext>
              </a:extLst>
            </p:cNvPr>
            <p:cNvSpPr txBox="1"/>
            <p:nvPr/>
          </p:nvSpPr>
          <p:spPr>
            <a:xfrm>
              <a:off x="6367207" y="1204612"/>
              <a:ext cx="1228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Thank you!!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9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9124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precheck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D798F9-C596-2E48-8062-C799C0014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910" y="1752148"/>
            <a:ext cx="2871387" cy="2971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B71236-D5FE-9F46-AAB1-235ADF6B14C0}"/>
              </a:ext>
            </a:extLst>
          </p:cNvPr>
          <p:cNvSpPr txBox="1"/>
          <p:nvPr/>
        </p:nvSpPr>
        <p:spPr>
          <a:xfrm>
            <a:off x="734938" y="1358781"/>
            <a:ext cx="4161802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everyone complete the course prework?</a:t>
            </a:r>
          </a:p>
          <a:p>
            <a:endParaRPr lang="en-US" dirty="0"/>
          </a:p>
          <a:p>
            <a:r>
              <a:rPr lang="en-US" dirty="0"/>
              <a:t>Open up RStudio</a:t>
            </a:r>
          </a:p>
          <a:p>
            <a:endParaRPr lang="en-US" dirty="0"/>
          </a:p>
          <a:p>
            <a:r>
              <a:rPr lang="en-US" dirty="0"/>
              <a:t>Verify that RStudio can find Git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8D43C-0AFC-D640-BA3D-537F6877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64" y="1170055"/>
            <a:ext cx="1980963" cy="1970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5F798-BC7D-344D-9F8C-6C4CAB2A7A2D}"/>
              </a:ext>
            </a:extLst>
          </p:cNvPr>
          <p:cNvSpPr txBox="1"/>
          <p:nvPr/>
        </p:nvSpPr>
        <p:spPr>
          <a:xfrm>
            <a:off x="4568664" y="794759"/>
            <a:ext cx="1980963" cy="37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Global Options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3692C-6933-0B4D-8B22-9030DB493F7E}"/>
              </a:ext>
            </a:extLst>
          </p:cNvPr>
          <p:cNvSpPr txBox="1"/>
          <p:nvPr/>
        </p:nvSpPr>
        <p:spPr>
          <a:xfrm>
            <a:off x="7333121" y="1376852"/>
            <a:ext cx="1980963" cy="37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Verify Git</a:t>
            </a:r>
          </a:p>
        </p:txBody>
      </p:sp>
    </p:spTree>
    <p:extLst>
      <p:ext uri="{BB962C8B-B14F-4D97-AF65-F5344CB8AC3E}">
        <p14:creationId xmlns:p14="http://schemas.microsoft.com/office/powerpoint/2010/main" val="5116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60948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D4B9F-1A0B-884D-B11C-5E25BFF5193F}"/>
              </a:ext>
            </a:extLst>
          </p:cNvPr>
          <p:cNvSpPr txBox="1"/>
          <p:nvPr/>
        </p:nvSpPr>
        <p:spPr>
          <a:xfrm>
            <a:off x="816083" y="706727"/>
            <a:ext cx="75387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GitHub URL:</a:t>
            </a:r>
          </a:p>
          <a:p>
            <a:r>
              <a:rPr lang="en-US" sz="2400" dirty="0">
                <a:hlinkClick r:id="rId2"/>
              </a:rPr>
              <a:t>https://github.com/AEStrategies/binder</a:t>
            </a:r>
            <a:endParaRPr lang="en-US" sz="2400" dirty="0"/>
          </a:p>
          <a:p>
            <a:endParaRPr lang="en-US" sz="32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049DAD-96A5-7041-BBA8-A030B767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1" y="1995878"/>
            <a:ext cx="2555677" cy="78301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CF6FCB-FFA2-EF4D-B012-14F60061F3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1" y="3080247"/>
            <a:ext cx="2581957" cy="1819997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0C72170-B60A-BB40-AAF5-347E7DEC1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55" y="2255883"/>
            <a:ext cx="2587467" cy="1819998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B04CD4-7237-494B-95AE-CBA6B6CAC2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50" y="2548509"/>
            <a:ext cx="2859814" cy="202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049394-5FC8-5042-A4E5-17F2E1340CDF}"/>
              </a:ext>
            </a:extLst>
          </p:cNvPr>
          <p:cNvSpPr txBox="1"/>
          <p:nvPr/>
        </p:nvSpPr>
        <p:spPr>
          <a:xfrm>
            <a:off x="739170" y="1621929"/>
            <a:ext cx="2555677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Create New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2D6B5-894E-6047-A27E-A7E1DF98CCE7}"/>
              </a:ext>
            </a:extLst>
          </p:cNvPr>
          <p:cNvSpPr txBox="1"/>
          <p:nvPr/>
        </p:nvSpPr>
        <p:spPr>
          <a:xfrm>
            <a:off x="680706" y="2791933"/>
            <a:ext cx="2698886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Choose Version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D0221-B808-1047-8713-0CE337EDFC65}"/>
              </a:ext>
            </a:extLst>
          </p:cNvPr>
          <p:cNvSpPr txBox="1"/>
          <p:nvPr/>
        </p:nvSpPr>
        <p:spPr>
          <a:xfrm>
            <a:off x="3694290" y="1964501"/>
            <a:ext cx="2469734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Choose Git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F0097C-6BEC-F44E-83C6-657A1406A922}"/>
              </a:ext>
            </a:extLst>
          </p:cNvPr>
          <p:cNvSpPr txBox="1"/>
          <p:nvPr/>
        </p:nvSpPr>
        <p:spPr>
          <a:xfrm>
            <a:off x="6695671" y="2205986"/>
            <a:ext cx="2469734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Create The Project</a:t>
            </a: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0AEAE995-E736-AB4C-AABD-DEC154CFA2B1}"/>
              </a:ext>
            </a:extLst>
          </p:cNvPr>
          <p:cNvSpPr/>
          <p:nvPr/>
        </p:nvSpPr>
        <p:spPr>
          <a:xfrm>
            <a:off x="1076770" y="2230154"/>
            <a:ext cx="564022" cy="427496"/>
          </a:xfrm>
          <a:prstGeom prst="donut">
            <a:avLst>
              <a:gd name="adj" fmla="val 10971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7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7642" y="1538937"/>
            <a:ext cx="3344897" cy="2223234"/>
            <a:chOff x="420769" y="1856331"/>
            <a:chExt cx="3344897" cy="2223234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1856331"/>
              <a:ext cx="1868259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221877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44011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66566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89121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08227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69053"/>
              <a:ext cx="2027138" cy="30777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R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26462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0769" y="2236351"/>
              <a:ext cx="3344897" cy="1843214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613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Basic R Programming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0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3680</TotalTime>
  <Words>1898</Words>
  <Application>Microsoft Office PowerPoint</Application>
  <PresentationFormat>Custom</PresentationFormat>
  <Paragraphs>635</Paragraphs>
  <Slides>54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Franklin Gothic Book</vt:lpstr>
      <vt:lpstr>Franklin Gothic Demi</vt:lpstr>
      <vt:lpstr>Franklin Gothic Heavy</vt:lpstr>
      <vt:lpstr>Franklin Gothic Medium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Kevin Aagaard</cp:lastModifiedBy>
  <cp:revision>365</cp:revision>
  <dcterms:created xsi:type="dcterms:W3CDTF">2020-06-22T06:40:05Z</dcterms:created>
  <dcterms:modified xsi:type="dcterms:W3CDTF">2021-07-14T14:34:56Z</dcterms:modified>
</cp:coreProperties>
</file>